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2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ms-office.activeX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activeX/activeX1.xml" ContentType="application/vnd.ms-office.activeX+xml"/>
  <Override PartName="/ppt/tags/tag3.xml" ContentType="application/vnd.openxmlformats-officedocument.presentationml.tags+xml"/>
  <Override PartName="/ppt/vbaProject.bin" ContentType="application/vnd.ms-office.vbaProject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5"/>
  </p:notesMasterIdLst>
  <p:sldIdLst>
    <p:sldId id="266" r:id="rId2"/>
    <p:sldId id="264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4" r:id="rId30"/>
    <p:sldId id="295" r:id="rId31"/>
    <p:sldId id="296" r:id="rId32"/>
    <p:sldId id="298" r:id="rId33"/>
    <p:sldId id="299" r:id="rId34"/>
    <p:sldId id="300" r:id="rId35"/>
    <p:sldId id="301" r:id="rId36"/>
    <p:sldId id="302" r:id="rId37"/>
    <p:sldId id="303" r:id="rId38"/>
    <p:sldId id="304" r:id="rId39"/>
    <p:sldId id="305" r:id="rId40"/>
    <p:sldId id="306" r:id="rId41"/>
    <p:sldId id="307" r:id="rId42"/>
    <p:sldId id="308" r:id="rId43"/>
    <p:sldId id="309" r:id="rId44"/>
    <p:sldId id="310" r:id="rId45"/>
    <p:sldId id="311" r:id="rId46"/>
    <p:sldId id="312" r:id="rId47"/>
    <p:sldId id="313" r:id="rId48"/>
    <p:sldId id="314" r:id="rId49"/>
    <p:sldId id="315" r:id="rId50"/>
    <p:sldId id="316" r:id="rId51"/>
    <p:sldId id="317" r:id="rId52"/>
    <p:sldId id="318" r:id="rId53"/>
    <p:sldId id="319" r:id="rId5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85" autoAdjust="0"/>
    <p:restoredTop sz="80401" autoAdjust="0"/>
  </p:normalViewPr>
  <p:slideViewPr>
    <p:cSldViewPr>
      <p:cViewPr varScale="1">
        <p:scale>
          <a:sx n="74" d="100"/>
          <a:sy n="74" d="100"/>
        </p:scale>
        <p:origin x="-145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microsoft.com/office/2006/relationships/vbaProject" Target="vbaProject.bin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1E28F-D530-47A3-8AFE-509AE3CC353E}" type="datetimeFigureOut">
              <a:rPr lang="en-US" smtClean="0"/>
              <a:pPr/>
              <a:t>4/25/2011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05491B-AF3E-46D0-90BE-BF4AB8C66DE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05491B-AF3E-46D0-90BE-BF4AB8C66DE4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05491B-AF3E-46D0-90BE-BF4AB8C66DE4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A4E366-FEFE-46F0-9778-A4EFBC736585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51F78-7E80-46C7-BA44-89AC02F9B921}" type="datetimeFigureOut">
              <a:rPr lang="en-US" smtClean="0"/>
              <a:pPr/>
              <a:t>4/25/2011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0B756-AD3F-4C0E-861D-88C1469FCB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51F78-7E80-46C7-BA44-89AC02F9B921}" type="datetimeFigureOut">
              <a:rPr lang="en-US" smtClean="0"/>
              <a:pPr/>
              <a:t>4/25/2011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0B756-AD3F-4C0E-861D-88C1469FCB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51F78-7E80-46C7-BA44-89AC02F9B921}" type="datetimeFigureOut">
              <a:rPr lang="en-US" smtClean="0"/>
              <a:pPr/>
              <a:t>4/25/2011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0B756-AD3F-4C0E-861D-88C1469FCB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51F78-7E80-46C7-BA44-89AC02F9B921}" type="datetimeFigureOut">
              <a:rPr lang="en-US" smtClean="0"/>
              <a:pPr/>
              <a:t>4/25/2011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0B756-AD3F-4C0E-861D-88C1469FCB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51F78-7E80-46C7-BA44-89AC02F9B921}" type="datetimeFigureOut">
              <a:rPr lang="en-US" smtClean="0"/>
              <a:pPr/>
              <a:t>4/25/2011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0B756-AD3F-4C0E-861D-88C1469FCB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51F78-7E80-46C7-BA44-89AC02F9B921}" type="datetimeFigureOut">
              <a:rPr lang="en-US" smtClean="0"/>
              <a:pPr/>
              <a:t>4/25/2011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0B756-AD3F-4C0E-861D-88C1469FCB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51F78-7E80-46C7-BA44-89AC02F9B921}" type="datetimeFigureOut">
              <a:rPr lang="en-US" smtClean="0"/>
              <a:pPr/>
              <a:t>4/25/2011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0B756-AD3F-4C0E-861D-88C1469FCB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51F78-7E80-46C7-BA44-89AC02F9B921}" type="datetimeFigureOut">
              <a:rPr lang="en-US" smtClean="0"/>
              <a:pPr/>
              <a:t>4/25/2011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0B756-AD3F-4C0E-861D-88C1469FCB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51F78-7E80-46C7-BA44-89AC02F9B921}" type="datetimeFigureOut">
              <a:rPr lang="en-US" smtClean="0"/>
              <a:pPr/>
              <a:t>4/25/2011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0B756-AD3F-4C0E-861D-88C1469FCB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51F78-7E80-46C7-BA44-89AC02F9B921}" type="datetimeFigureOut">
              <a:rPr lang="en-US" smtClean="0"/>
              <a:pPr/>
              <a:t>4/25/2011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0B756-AD3F-4C0E-861D-88C1469FCB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51F78-7E80-46C7-BA44-89AC02F9B921}" type="datetimeFigureOut">
              <a:rPr lang="en-US" smtClean="0"/>
              <a:pPr/>
              <a:t>4/25/2011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0B756-AD3F-4C0E-861D-88C1469FCB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51F78-7E80-46C7-BA44-89AC02F9B921}" type="datetimeFigureOut">
              <a:rPr lang="en-US" smtClean="0"/>
              <a:pPr/>
              <a:t>4/25/2011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10B756-AD3F-4C0E-861D-88C1469FCB3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1"/>
            <a:ext cx="7772400" cy="3219450"/>
          </a:xfrm>
        </p:spPr>
        <p:txBody>
          <a:bodyPr/>
          <a:lstStyle/>
          <a:p>
            <a:r>
              <a:rPr lang="en-US" dirty="0" smtClean="0"/>
              <a:t>COLOR TEST</a:t>
            </a:r>
            <a:br>
              <a:rPr lang="en-US" dirty="0" smtClean="0"/>
            </a:br>
            <a:r>
              <a:rPr lang="en-US" dirty="0" smtClean="0">
                <a:solidFill>
                  <a:srgbClr val="FF0000"/>
                </a:solidFill>
              </a:rPr>
              <a:t>COLOR TEST</a:t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chemeClr val="accent1"/>
                </a:solidFill>
              </a:rPr>
              <a:t>COLOR TEST</a:t>
            </a:r>
            <a:br>
              <a:rPr lang="en-US" dirty="0" smtClean="0">
                <a:solidFill>
                  <a:schemeClr val="accent1"/>
                </a:solidFill>
              </a:rPr>
            </a:br>
            <a:r>
              <a:rPr lang="en-US" dirty="0" smtClean="0">
                <a:solidFill>
                  <a:schemeClr val="accent2"/>
                </a:solidFill>
              </a:rPr>
              <a:t>COLOR TEST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1905000" y="4343400"/>
            <a:ext cx="1371600" cy="1371600"/>
          </a:xfrm>
          <a:prstGeom prst="ellipse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3924300" y="4343400"/>
            <a:ext cx="1371600" cy="137160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5943600" y="4343400"/>
            <a:ext cx="1371600" cy="1371600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600200"/>
            <a:ext cx="9144000" cy="1470025"/>
          </a:xfrm>
          <a:solidFill>
            <a:schemeClr val="bg2">
              <a:lumMod val="50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6000" dirty="0" smtClean="0"/>
              <a:t>Internet Monetization</a:t>
            </a:r>
            <a:endParaRPr lang="en-US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505200"/>
            <a:ext cx="9144000" cy="2514600"/>
          </a:xfrm>
        </p:spPr>
        <p:txBody>
          <a:bodyPr>
            <a:noAutofit/>
          </a:bodyPr>
          <a:lstStyle/>
          <a:p>
            <a:pPr algn="l"/>
            <a:r>
              <a:rPr lang="en-US" sz="2800" cap="small" dirty="0" smtClean="0"/>
              <a:t>			Nicole </a:t>
            </a:r>
            <a:r>
              <a:rPr lang="en-US" sz="2800" cap="small" dirty="0" err="1" smtClean="0"/>
              <a:t>Immorlica</a:t>
            </a:r>
            <a:r>
              <a:rPr lang="en-US" sz="2800" cap="small" dirty="0" smtClean="0"/>
              <a:t>, Northwestern University</a:t>
            </a:r>
            <a:endParaRPr lang="en-US" sz="2800" cap="small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865120" y="4038600"/>
            <a:ext cx="6035040" cy="920"/>
          </a:xfrm>
          <a:prstGeom prst="line">
            <a:avLst/>
          </a:prstGeom>
          <a:ln w="190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sz="4400" dirty="0" smtClean="0"/>
          </a:p>
          <a:p>
            <a:pPr algn="ctr">
              <a:buNone/>
            </a:pPr>
            <a:r>
              <a:rPr lang="en-US" sz="4400" dirty="0" smtClean="0"/>
              <a:t>The Internet is monetized </a:t>
            </a:r>
          </a:p>
          <a:p>
            <a:pPr algn="ctr">
              <a:buNone/>
            </a:pPr>
            <a:r>
              <a:rPr lang="en-US" sz="4400" dirty="0" smtClean="0"/>
              <a:t>through advertisements.</a:t>
            </a:r>
            <a:endParaRPr 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Advertising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sz="4400" dirty="0" smtClean="0"/>
          </a:p>
          <a:p>
            <a:pPr>
              <a:buNone/>
            </a:pPr>
            <a:endParaRPr lang="en-US" sz="4400" dirty="0" smtClean="0"/>
          </a:p>
          <a:p>
            <a:pPr algn="ctr">
              <a:buNone/>
            </a:pPr>
            <a:r>
              <a:rPr lang="en-US" sz="4400" dirty="0" smtClean="0"/>
              <a:t>In the beginning, …</a:t>
            </a:r>
            <a:endParaRPr 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Posters</a:t>
            </a:r>
            <a:endParaRPr lang="en-US" dirty="0"/>
          </a:p>
        </p:txBody>
      </p:sp>
      <p:pic>
        <p:nvPicPr>
          <p:cNvPr id="4" name="Picture 3" descr="uncle_sam_l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71800" y="1600200"/>
            <a:ext cx="3117596" cy="4343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Newspapers</a:t>
            </a:r>
            <a:endParaRPr lang="en-US" dirty="0"/>
          </a:p>
        </p:txBody>
      </p:sp>
      <p:pic>
        <p:nvPicPr>
          <p:cNvPr id="4" name="Content Placeholder 3" descr="phish-nye-99-00-newspaper-a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03556" y="1600200"/>
            <a:ext cx="3536887" cy="45259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Magazines</a:t>
            </a:r>
            <a:endParaRPr lang="en-US" dirty="0"/>
          </a:p>
        </p:txBody>
      </p:sp>
      <p:pic>
        <p:nvPicPr>
          <p:cNvPr id="5" name="Picture 4" descr="absolut_chica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19400" y="1524000"/>
            <a:ext cx="3566160" cy="48652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Billboards</a:t>
            </a:r>
            <a:endParaRPr lang="en-US" dirty="0"/>
          </a:p>
        </p:txBody>
      </p:sp>
      <p:pic>
        <p:nvPicPr>
          <p:cNvPr id="6" name="Content Placeholder 5" descr="1042138251_d88bda602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97000" y="1748631"/>
            <a:ext cx="6350000" cy="4229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Television</a:t>
            </a:r>
            <a:endParaRPr lang="en-US" dirty="0"/>
          </a:p>
        </p:txBody>
      </p:sp>
    </p:spTree>
    <p:controls>
      <p:control spid="1026" name="ShockwaveFlash1" r:id="rId2" imgW="6095238" imgH="4191585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Selling Ads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sz="4000" dirty="0" smtClean="0"/>
          </a:p>
          <a:p>
            <a:pPr algn="ctr">
              <a:buNone/>
            </a:pPr>
            <a:endParaRPr lang="en-US" sz="4000" dirty="0" smtClean="0"/>
          </a:p>
          <a:p>
            <a:pPr algn="ctr">
              <a:buNone/>
            </a:pPr>
            <a:r>
              <a:rPr lang="en-US" sz="4000" dirty="0" smtClean="0"/>
              <a:t>What is being sold?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477962"/>
          </a:xfrm>
        </p:spPr>
        <p:txBody>
          <a:bodyPr>
            <a:normAutofit/>
          </a:bodyPr>
          <a:lstStyle/>
          <a:p>
            <a:r>
              <a:rPr lang="en-US" dirty="0" smtClean="0"/>
              <a:t>Pay-Per-Impression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 algn="ctr">
              <a:buNone/>
            </a:pPr>
            <a:r>
              <a:rPr lang="en-US" dirty="0" smtClean="0"/>
              <a:t>Price depends on how many people your advertisement is shown to.</a:t>
            </a:r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r>
              <a:rPr lang="en-US" dirty="0" smtClean="0"/>
              <a:t>(whether or not they look at it)</a:t>
            </a:r>
            <a:endParaRPr 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sz="4000" dirty="0" smtClean="0"/>
          </a:p>
          <a:p>
            <a:pPr algn="ctr">
              <a:buNone/>
            </a:pPr>
            <a:endParaRPr lang="en-US" sz="4000" dirty="0" smtClean="0"/>
          </a:p>
          <a:p>
            <a:pPr algn="ctr">
              <a:buNone/>
            </a:pPr>
            <a:r>
              <a:rPr lang="en-US" sz="4000" dirty="0" smtClean="0"/>
              <a:t>How is the price determined?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	Complicated negotiations with high monthly premiums,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				forms a barrier to entry for 				small advertisers.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sz="4400" dirty="0" smtClean="0"/>
          </a:p>
          <a:p>
            <a:pPr>
              <a:buNone/>
            </a:pPr>
            <a:endParaRPr lang="en-US" sz="4400" dirty="0" smtClean="0"/>
          </a:p>
          <a:p>
            <a:pPr algn="ctr">
              <a:buNone/>
            </a:pPr>
            <a:r>
              <a:rPr lang="en-US" sz="4400" dirty="0" smtClean="0"/>
              <a:t>And on the web, …</a:t>
            </a:r>
            <a:endParaRPr 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Banner Ads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screenshot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8200" y="1445418"/>
            <a:ext cx="7315200" cy="48791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Rounded Rectangle 4"/>
          <p:cNvSpPr/>
          <p:nvPr/>
        </p:nvSpPr>
        <p:spPr>
          <a:xfrm>
            <a:off x="838200" y="1447800"/>
            <a:ext cx="1905000" cy="1371600"/>
          </a:xfrm>
          <a:prstGeom prst="roundRect">
            <a:avLst/>
          </a:prstGeom>
          <a:noFill/>
          <a:ln w="762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sz="4000" dirty="0" smtClean="0"/>
          </a:p>
          <a:p>
            <a:pPr algn="ctr">
              <a:buNone/>
            </a:pPr>
            <a:endParaRPr lang="en-US" sz="4000" dirty="0" smtClean="0"/>
          </a:p>
          <a:p>
            <a:pPr algn="ctr">
              <a:buNone/>
            </a:pPr>
            <a:r>
              <a:rPr lang="en-US" sz="4000" dirty="0" smtClean="0"/>
              <a:t>How are these ads different than the ads from the offline media?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Online Ads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3600" dirty="0" smtClean="0">
                <a:solidFill>
                  <a:schemeClr val="tx2"/>
                </a:solidFill>
              </a:rPr>
              <a:t>have very accurate metrics</a:t>
            </a:r>
            <a:r>
              <a:rPr lang="en-US" sz="3600" dirty="0" smtClean="0"/>
              <a:t>.</a:t>
            </a:r>
          </a:p>
          <a:p>
            <a:pPr>
              <a:buNone/>
            </a:pPr>
            <a:r>
              <a:rPr lang="en-US" sz="3600" dirty="0" smtClean="0"/>
              <a:t>		Was the ad clicked on?</a:t>
            </a:r>
          </a:p>
          <a:p>
            <a:pPr>
              <a:buNone/>
            </a:pPr>
            <a:r>
              <a:rPr lang="en-US" sz="3600" dirty="0" smtClean="0"/>
              <a:t>		Did the click result in a purchase?</a:t>
            </a:r>
          </a:p>
          <a:p>
            <a:pPr>
              <a:buNone/>
            </a:pPr>
            <a:endParaRPr lang="en-US" sz="3600" dirty="0" smtClean="0"/>
          </a:p>
          <a:p>
            <a:pPr>
              <a:buNone/>
            </a:pPr>
            <a:r>
              <a:rPr lang="en-US" sz="3600" dirty="0" smtClean="0">
                <a:solidFill>
                  <a:schemeClr val="tx2"/>
                </a:solidFill>
              </a:rPr>
              <a:t>can be shown to very particular viewers</a:t>
            </a:r>
            <a:r>
              <a:rPr lang="en-US" sz="3600" dirty="0" smtClean="0"/>
              <a:t>.</a:t>
            </a:r>
          </a:p>
          <a:p>
            <a:pPr>
              <a:buNone/>
            </a:pPr>
            <a:r>
              <a:rPr lang="en-US" sz="3600" dirty="0" smtClean="0"/>
              <a:t>		(Targeting)</a:t>
            </a:r>
            <a:endParaRPr lang="en-US" sz="36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Pay-Per-Click*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 algn="ctr">
              <a:buNone/>
            </a:pPr>
            <a:r>
              <a:rPr lang="en-US" dirty="0" smtClean="0"/>
              <a:t>Price depends on how many people saw your advertisement and then clicked on it.</a:t>
            </a:r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r>
              <a:rPr lang="en-US" dirty="0" smtClean="0"/>
              <a:t>(we know they read it)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609600" y="4191000"/>
            <a:ext cx="7696200" cy="25146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/>
                </a:solidFill>
              </a:rPr>
              <a:t>*Except </a:t>
            </a:r>
            <a:r>
              <a:rPr lang="en-US" sz="3200" dirty="0" smtClean="0">
                <a:solidFill>
                  <a:schemeClr val="tx1"/>
                </a:solidFill>
              </a:rPr>
              <a:t>for banner ads, which are still sold largely on a pay-per-impression basis.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dirty="0" smtClean="0"/>
              <a:t>Past:</a:t>
            </a:r>
          </a:p>
          <a:p>
            <a:pPr algn="ctr">
              <a:buNone/>
            </a:pPr>
            <a:r>
              <a:rPr lang="en-US" dirty="0" smtClean="0"/>
              <a:t>Pay-per-impression</a:t>
            </a:r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r>
              <a:rPr lang="en-US" dirty="0" smtClean="0"/>
              <a:t>Present:</a:t>
            </a:r>
          </a:p>
          <a:p>
            <a:pPr algn="ctr">
              <a:buNone/>
            </a:pPr>
            <a:r>
              <a:rPr lang="en-US" dirty="0" smtClean="0"/>
              <a:t>Pay-per-click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038600" y="914400"/>
            <a:ext cx="426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(Typically very low price)</a:t>
            </a:r>
            <a:endParaRPr lang="en-US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1600200" y="5816025"/>
            <a:ext cx="419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(Typically much higher)</a:t>
            </a:r>
            <a:endParaRPr lang="en-US" sz="3200" dirty="0"/>
          </a:p>
        </p:txBody>
      </p:sp>
      <p:cxnSp>
        <p:nvCxnSpPr>
          <p:cNvPr id="7" name="Straight Arrow Connector 6"/>
          <p:cNvCxnSpPr/>
          <p:nvPr/>
        </p:nvCxnSpPr>
        <p:spPr>
          <a:xfrm rot="5400000">
            <a:off x="3848100" y="3695700"/>
            <a:ext cx="1447800" cy="158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ounded Rectangle 7"/>
          <p:cNvSpPr/>
          <p:nvPr/>
        </p:nvSpPr>
        <p:spPr>
          <a:xfrm>
            <a:off x="609600" y="304800"/>
            <a:ext cx="3124200" cy="1828800"/>
          </a:xfrm>
          <a:prstGeom prst="roundRect">
            <a:avLst/>
          </a:prstGeom>
          <a:noFill/>
          <a:ln w="762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</a:rPr>
              <a:t>3 cents per impression for 2009 </a:t>
            </a:r>
            <a:r>
              <a:rPr lang="en-US" sz="2800" dirty="0" err="1" smtClean="0">
                <a:solidFill>
                  <a:schemeClr val="tx1"/>
                </a:solidFill>
              </a:rPr>
              <a:t>superbowl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791200" y="4572000"/>
            <a:ext cx="3124200" cy="1828800"/>
          </a:xfrm>
          <a:prstGeom prst="roundRect">
            <a:avLst/>
          </a:prstGeom>
          <a:noFill/>
          <a:ln w="762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</a:rPr>
              <a:t>$50 per click for “car insurance”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sz="4000" dirty="0" smtClean="0"/>
          </a:p>
          <a:p>
            <a:pPr algn="ctr">
              <a:buNone/>
            </a:pPr>
            <a:endParaRPr lang="en-US" sz="4000" dirty="0" smtClean="0"/>
          </a:p>
          <a:p>
            <a:pPr algn="ctr">
              <a:buNone/>
            </a:pPr>
            <a:r>
              <a:rPr lang="en-US" sz="4000" dirty="0" smtClean="0"/>
              <a:t>How is the price determined?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Matching (per keyword)</a:t>
            </a:r>
            <a:endParaRPr lang="en-US" dirty="0"/>
          </a:p>
        </p:txBody>
      </p:sp>
      <p:pic>
        <p:nvPicPr>
          <p:cNvPr id="4" name="Picture 3" descr="screenshot.jpg"/>
          <p:cNvPicPr>
            <a:picLocks noChangeAspect="1"/>
          </p:cNvPicPr>
          <p:nvPr/>
        </p:nvPicPr>
        <p:blipFill>
          <a:blip r:embed="rId2" cstate="print">
            <a:lum bright="-20000"/>
          </a:blip>
          <a:stretch>
            <a:fillRect/>
          </a:stretch>
        </p:blipFill>
        <p:spPr>
          <a:xfrm>
            <a:off x="533400" y="1600200"/>
            <a:ext cx="5958840" cy="36447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Rounded Rectangle 4"/>
          <p:cNvSpPr/>
          <p:nvPr/>
        </p:nvSpPr>
        <p:spPr>
          <a:xfrm>
            <a:off x="794099" y="2672127"/>
            <a:ext cx="4096703" cy="398452"/>
          </a:xfrm>
          <a:prstGeom prst="roundRect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Slot One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794099" y="3070579"/>
            <a:ext cx="4096703" cy="398452"/>
          </a:xfrm>
          <a:prstGeom prst="roundRect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Slot Two</a:t>
            </a:r>
            <a:endParaRPr lang="en-US" sz="2800" dirty="0"/>
          </a:p>
        </p:txBody>
      </p:sp>
      <p:sp>
        <p:nvSpPr>
          <p:cNvPr id="11" name="Rounded Rectangle 10"/>
          <p:cNvSpPr/>
          <p:nvPr/>
        </p:nvSpPr>
        <p:spPr>
          <a:xfrm>
            <a:off x="4419600" y="4419600"/>
            <a:ext cx="4096703" cy="398452"/>
          </a:xfrm>
          <a:prstGeom prst="roundRect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Ad A</a:t>
            </a:r>
            <a:endParaRPr lang="en-US" sz="2800" dirty="0"/>
          </a:p>
        </p:txBody>
      </p:sp>
      <p:sp>
        <p:nvSpPr>
          <p:cNvPr id="12" name="Rounded Rectangle 11"/>
          <p:cNvSpPr/>
          <p:nvPr/>
        </p:nvSpPr>
        <p:spPr>
          <a:xfrm>
            <a:off x="3657600" y="5087948"/>
            <a:ext cx="4096703" cy="398452"/>
          </a:xfrm>
          <a:prstGeom prst="roundRect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Ad B</a:t>
            </a:r>
            <a:endParaRPr lang="en-US" sz="2800" dirty="0"/>
          </a:p>
        </p:txBody>
      </p:sp>
      <p:sp>
        <p:nvSpPr>
          <p:cNvPr id="13" name="Rounded Rectangle 12"/>
          <p:cNvSpPr/>
          <p:nvPr/>
        </p:nvSpPr>
        <p:spPr>
          <a:xfrm>
            <a:off x="4818697" y="5773748"/>
            <a:ext cx="4096703" cy="398452"/>
          </a:xfrm>
          <a:prstGeom prst="roundRect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Ad C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Straight Connector 33"/>
          <p:cNvCxnSpPr>
            <a:stCxn id="33" idx="6"/>
            <a:endCxn id="15" idx="2"/>
          </p:cNvCxnSpPr>
          <p:nvPr/>
        </p:nvCxnSpPr>
        <p:spPr>
          <a:xfrm>
            <a:off x="3810000" y="5410200"/>
            <a:ext cx="1676400" cy="0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10" idx="6"/>
            <a:endCxn id="13" idx="2"/>
          </p:cNvCxnSpPr>
          <p:nvPr/>
        </p:nvCxnSpPr>
        <p:spPr>
          <a:xfrm>
            <a:off x="3810000" y="3591580"/>
            <a:ext cx="1676400" cy="0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11" idx="6"/>
            <a:endCxn id="14" idx="2"/>
          </p:cNvCxnSpPr>
          <p:nvPr/>
        </p:nvCxnSpPr>
        <p:spPr>
          <a:xfrm>
            <a:off x="3810000" y="4495800"/>
            <a:ext cx="1676400" cy="0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10" idx="6"/>
            <a:endCxn id="15" idx="2"/>
          </p:cNvCxnSpPr>
          <p:nvPr/>
        </p:nvCxnSpPr>
        <p:spPr>
          <a:xfrm>
            <a:off x="3810000" y="3591580"/>
            <a:ext cx="1676400" cy="1818620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11" idx="6"/>
            <a:endCxn id="13" idx="2"/>
          </p:cNvCxnSpPr>
          <p:nvPr/>
        </p:nvCxnSpPr>
        <p:spPr>
          <a:xfrm flipV="1">
            <a:off x="3810000" y="3591580"/>
            <a:ext cx="1676400" cy="904220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33" idx="6"/>
            <a:endCxn id="14" idx="2"/>
          </p:cNvCxnSpPr>
          <p:nvPr/>
        </p:nvCxnSpPr>
        <p:spPr>
          <a:xfrm flipV="1">
            <a:off x="3810000" y="4495800"/>
            <a:ext cx="1676400" cy="914400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Matching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3352800" y="3362980"/>
            <a:ext cx="457200" cy="457200"/>
          </a:xfrm>
          <a:prstGeom prst="ellipse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3352800" y="4267200"/>
            <a:ext cx="457200" cy="457200"/>
          </a:xfrm>
          <a:prstGeom prst="ellipse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5486400" y="336298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5486400" y="426720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5486400" y="518160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2438400" y="5725180"/>
            <a:ext cx="2209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Slots</a:t>
            </a:r>
            <a:endParaRPr lang="en-US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4572000" y="5725180"/>
            <a:ext cx="2209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Advertisers</a:t>
            </a:r>
            <a:endParaRPr lang="en-US" sz="2800" dirty="0"/>
          </a:p>
        </p:txBody>
      </p:sp>
      <p:sp>
        <p:nvSpPr>
          <p:cNvPr id="22" name="TextBox 21"/>
          <p:cNvSpPr txBox="1"/>
          <p:nvPr/>
        </p:nvSpPr>
        <p:spPr>
          <a:xfrm>
            <a:off x="365851" y="1676400"/>
            <a:ext cx="841230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Goal</a:t>
            </a:r>
            <a:r>
              <a:rPr lang="en-US" sz="3200" dirty="0" smtClean="0"/>
              <a:t>: find assignment or </a:t>
            </a:r>
            <a:r>
              <a:rPr lang="en-US" sz="3200" dirty="0" smtClean="0">
                <a:solidFill>
                  <a:schemeClr val="tx2"/>
                </a:solidFill>
              </a:rPr>
              <a:t>matching</a:t>
            </a:r>
            <a:r>
              <a:rPr lang="en-US" sz="3200" dirty="0" smtClean="0"/>
              <a:t> of ads to slots.</a:t>
            </a:r>
          </a:p>
          <a:p>
            <a:pPr algn="ctr"/>
            <a:r>
              <a:rPr lang="en-US" sz="2800" dirty="0" smtClean="0"/>
              <a:t>(look for perfect matching, i.e., one that assigns all ads)</a:t>
            </a:r>
          </a:p>
        </p:txBody>
      </p:sp>
      <p:sp>
        <p:nvSpPr>
          <p:cNvPr id="33" name="Oval 32"/>
          <p:cNvSpPr/>
          <p:nvPr/>
        </p:nvSpPr>
        <p:spPr>
          <a:xfrm>
            <a:off x="3352800" y="5181600"/>
            <a:ext cx="457200" cy="457200"/>
          </a:xfrm>
          <a:prstGeom prst="ellipse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</a:t>
            </a:r>
            <a:endParaRPr 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Matching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US" sz="2800" dirty="0" smtClean="0"/>
          </a:p>
          <a:p>
            <a:pPr algn="ctr">
              <a:buNone/>
            </a:pPr>
            <a:r>
              <a:rPr lang="en-US" dirty="0" smtClean="0">
                <a:solidFill>
                  <a:schemeClr val="tx2"/>
                </a:solidFill>
              </a:rPr>
              <a:t>Question</a:t>
            </a:r>
            <a:r>
              <a:rPr lang="en-US" dirty="0" smtClean="0"/>
              <a:t>: which matching should we pick?</a:t>
            </a:r>
          </a:p>
          <a:p>
            <a:pPr algn="ctr">
              <a:buNone/>
            </a:pPr>
            <a:endParaRPr lang="en-US" dirty="0"/>
          </a:p>
        </p:txBody>
      </p:sp>
      <p:grpSp>
        <p:nvGrpSpPr>
          <p:cNvPr id="7" name="Group 28"/>
          <p:cNvGrpSpPr/>
          <p:nvPr/>
        </p:nvGrpSpPr>
        <p:grpSpPr>
          <a:xfrm>
            <a:off x="1320800" y="3362980"/>
            <a:ext cx="2590800" cy="2275820"/>
            <a:chOff x="1752600" y="3362980"/>
            <a:chExt cx="2590800" cy="2275820"/>
          </a:xfrm>
        </p:grpSpPr>
        <p:cxnSp>
          <p:nvCxnSpPr>
            <p:cNvPr id="4" name="Straight Connector 3"/>
            <p:cNvCxnSpPr>
              <a:stCxn id="15" idx="6"/>
              <a:endCxn id="14" idx="2"/>
            </p:cNvCxnSpPr>
            <p:nvPr/>
          </p:nvCxnSpPr>
          <p:spPr>
            <a:xfrm>
              <a:off x="2209800" y="5410200"/>
              <a:ext cx="1676400" cy="0"/>
            </a:xfrm>
            <a:prstGeom prst="line">
              <a:avLst/>
            </a:prstGeom>
            <a:ln w="762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>
              <a:stCxn id="10" idx="6"/>
              <a:endCxn id="12" idx="2"/>
            </p:cNvCxnSpPr>
            <p:nvPr/>
          </p:nvCxnSpPr>
          <p:spPr>
            <a:xfrm>
              <a:off x="2209800" y="3591580"/>
              <a:ext cx="1676400" cy="0"/>
            </a:xfrm>
            <a:prstGeom prst="line">
              <a:avLst/>
            </a:prstGeom>
            <a:ln w="762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>
              <a:stCxn id="11" idx="6"/>
              <a:endCxn id="13" idx="2"/>
            </p:cNvCxnSpPr>
            <p:nvPr/>
          </p:nvCxnSpPr>
          <p:spPr>
            <a:xfrm>
              <a:off x="2209800" y="4495800"/>
              <a:ext cx="1676400" cy="0"/>
            </a:xfrm>
            <a:prstGeom prst="line">
              <a:avLst/>
            </a:prstGeom>
            <a:ln w="762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Oval 9"/>
            <p:cNvSpPr/>
            <p:nvPr/>
          </p:nvSpPr>
          <p:spPr>
            <a:xfrm>
              <a:off x="1752600" y="3362980"/>
              <a:ext cx="457200" cy="457200"/>
            </a:xfrm>
            <a:prstGeom prst="ellipse">
              <a:avLst/>
            </a:prstGeom>
            <a:ln w="762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1</a:t>
              </a:r>
              <a:endParaRPr lang="en-US" dirty="0"/>
            </a:p>
          </p:txBody>
        </p:sp>
        <p:sp>
          <p:nvSpPr>
            <p:cNvPr id="11" name="Oval 10"/>
            <p:cNvSpPr/>
            <p:nvPr/>
          </p:nvSpPr>
          <p:spPr>
            <a:xfrm>
              <a:off x="1752600" y="4267200"/>
              <a:ext cx="457200" cy="457200"/>
            </a:xfrm>
            <a:prstGeom prst="ellipse">
              <a:avLst/>
            </a:prstGeom>
            <a:ln w="762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2</a:t>
              </a:r>
              <a:endParaRPr lang="en-US" dirty="0"/>
            </a:p>
          </p:txBody>
        </p:sp>
        <p:sp>
          <p:nvSpPr>
            <p:cNvPr id="12" name="Oval 11"/>
            <p:cNvSpPr/>
            <p:nvPr/>
          </p:nvSpPr>
          <p:spPr>
            <a:xfrm>
              <a:off x="3886200" y="3362980"/>
              <a:ext cx="457200" cy="457200"/>
            </a:xfrm>
            <a:prstGeom prst="ellipse">
              <a:avLst/>
            </a:prstGeom>
            <a:ln w="762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A</a:t>
              </a:r>
              <a:endParaRPr lang="en-US" dirty="0"/>
            </a:p>
          </p:txBody>
        </p:sp>
        <p:sp>
          <p:nvSpPr>
            <p:cNvPr id="13" name="Oval 12"/>
            <p:cNvSpPr/>
            <p:nvPr/>
          </p:nvSpPr>
          <p:spPr>
            <a:xfrm>
              <a:off x="3886200" y="4267200"/>
              <a:ext cx="457200" cy="457200"/>
            </a:xfrm>
            <a:prstGeom prst="ellipse">
              <a:avLst/>
            </a:prstGeom>
            <a:ln w="762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B</a:t>
              </a:r>
              <a:endParaRPr lang="en-US" dirty="0"/>
            </a:p>
          </p:txBody>
        </p:sp>
        <p:sp>
          <p:nvSpPr>
            <p:cNvPr id="14" name="Oval 13"/>
            <p:cNvSpPr/>
            <p:nvPr/>
          </p:nvSpPr>
          <p:spPr>
            <a:xfrm>
              <a:off x="3886200" y="5181600"/>
              <a:ext cx="457200" cy="457200"/>
            </a:xfrm>
            <a:prstGeom prst="ellipse">
              <a:avLst/>
            </a:prstGeom>
            <a:ln w="762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C</a:t>
              </a:r>
              <a:endParaRPr lang="en-US" dirty="0"/>
            </a:p>
          </p:txBody>
        </p:sp>
        <p:sp>
          <p:nvSpPr>
            <p:cNvPr id="15" name="Oval 14"/>
            <p:cNvSpPr/>
            <p:nvPr/>
          </p:nvSpPr>
          <p:spPr>
            <a:xfrm>
              <a:off x="1752600" y="5181600"/>
              <a:ext cx="457200" cy="457200"/>
            </a:xfrm>
            <a:prstGeom prst="ellipse">
              <a:avLst/>
            </a:prstGeom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3</a:t>
              </a:r>
              <a:endParaRPr lang="en-US" dirty="0"/>
            </a:p>
          </p:txBody>
        </p:sp>
      </p:grpSp>
      <p:grpSp>
        <p:nvGrpSpPr>
          <p:cNvPr id="8" name="Group 27"/>
          <p:cNvGrpSpPr/>
          <p:nvPr/>
        </p:nvGrpSpPr>
        <p:grpSpPr>
          <a:xfrm>
            <a:off x="5232400" y="3362980"/>
            <a:ext cx="2590800" cy="2275820"/>
            <a:chOff x="4876800" y="3362980"/>
            <a:chExt cx="2590800" cy="2275820"/>
          </a:xfrm>
        </p:grpSpPr>
        <p:cxnSp>
          <p:nvCxnSpPr>
            <p:cNvPr id="19" name="Straight Connector 18"/>
            <p:cNvCxnSpPr>
              <a:stCxn id="22" idx="6"/>
              <a:endCxn id="26" idx="2"/>
            </p:cNvCxnSpPr>
            <p:nvPr/>
          </p:nvCxnSpPr>
          <p:spPr>
            <a:xfrm>
              <a:off x="5334000" y="3591580"/>
              <a:ext cx="1676400" cy="1818620"/>
            </a:xfrm>
            <a:prstGeom prst="line">
              <a:avLst/>
            </a:prstGeom>
            <a:ln w="762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23" idx="6"/>
              <a:endCxn id="24" idx="2"/>
            </p:cNvCxnSpPr>
            <p:nvPr/>
          </p:nvCxnSpPr>
          <p:spPr>
            <a:xfrm flipV="1">
              <a:off x="5334000" y="3591580"/>
              <a:ext cx="1676400" cy="904220"/>
            </a:xfrm>
            <a:prstGeom prst="line">
              <a:avLst/>
            </a:prstGeom>
            <a:ln w="762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>
              <a:stCxn id="27" idx="6"/>
              <a:endCxn id="25" idx="2"/>
            </p:cNvCxnSpPr>
            <p:nvPr/>
          </p:nvCxnSpPr>
          <p:spPr>
            <a:xfrm flipV="1">
              <a:off x="5334000" y="4495800"/>
              <a:ext cx="1676400" cy="914400"/>
            </a:xfrm>
            <a:prstGeom prst="line">
              <a:avLst/>
            </a:prstGeom>
            <a:ln w="762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Oval 21"/>
            <p:cNvSpPr/>
            <p:nvPr/>
          </p:nvSpPr>
          <p:spPr>
            <a:xfrm>
              <a:off x="4876800" y="3362980"/>
              <a:ext cx="457200" cy="457200"/>
            </a:xfrm>
            <a:prstGeom prst="ellipse">
              <a:avLst/>
            </a:prstGeom>
            <a:ln w="762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1</a:t>
              </a:r>
              <a:endParaRPr lang="en-US" dirty="0"/>
            </a:p>
          </p:txBody>
        </p:sp>
        <p:sp>
          <p:nvSpPr>
            <p:cNvPr id="23" name="Oval 22"/>
            <p:cNvSpPr/>
            <p:nvPr/>
          </p:nvSpPr>
          <p:spPr>
            <a:xfrm>
              <a:off x="4876800" y="4267200"/>
              <a:ext cx="457200" cy="457200"/>
            </a:xfrm>
            <a:prstGeom prst="ellipse">
              <a:avLst/>
            </a:prstGeom>
            <a:ln w="762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2</a:t>
              </a:r>
              <a:endParaRPr lang="en-US" dirty="0"/>
            </a:p>
          </p:txBody>
        </p:sp>
        <p:sp>
          <p:nvSpPr>
            <p:cNvPr id="24" name="Oval 23"/>
            <p:cNvSpPr/>
            <p:nvPr/>
          </p:nvSpPr>
          <p:spPr>
            <a:xfrm>
              <a:off x="7010400" y="3362980"/>
              <a:ext cx="457200" cy="457200"/>
            </a:xfrm>
            <a:prstGeom prst="ellipse">
              <a:avLst/>
            </a:prstGeom>
            <a:ln w="762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A</a:t>
              </a:r>
              <a:endParaRPr lang="en-US" dirty="0"/>
            </a:p>
          </p:txBody>
        </p:sp>
        <p:sp>
          <p:nvSpPr>
            <p:cNvPr id="25" name="Oval 24"/>
            <p:cNvSpPr/>
            <p:nvPr/>
          </p:nvSpPr>
          <p:spPr>
            <a:xfrm>
              <a:off x="7010400" y="4267200"/>
              <a:ext cx="457200" cy="457200"/>
            </a:xfrm>
            <a:prstGeom prst="ellipse">
              <a:avLst/>
            </a:prstGeom>
            <a:ln w="762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B</a:t>
              </a:r>
              <a:endParaRPr lang="en-US" dirty="0"/>
            </a:p>
          </p:txBody>
        </p:sp>
        <p:sp>
          <p:nvSpPr>
            <p:cNvPr id="26" name="Oval 25"/>
            <p:cNvSpPr/>
            <p:nvPr/>
          </p:nvSpPr>
          <p:spPr>
            <a:xfrm>
              <a:off x="7010400" y="5181600"/>
              <a:ext cx="457200" cy="457200"/>
            </a:xfrm>
            <a:prstGeom prst="ellipse">
              <a:avLst/>
            </a:prstGeom>
            <a:ln w="762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C</a:t>
              </a:r>
              <a:endParaRPr lang="en-US" dirty="0"/>
            </a:p>
          </p:txBody>
        </p:sp>
        <p:sp>
          <p:nvSpPr>
            <p:cNvPr id="27" name="Oval 26"/>
            <p:cNvSpPr/>
            <p:nvPr/>
          </p:nvSpPr>
          <p:spPr>
            <a:xfrm>
              <a:off x="4876800" y="5181600"/>
              <a:ext cx="457200" cy="457200"/>
            </a:xfrm>
            <a:prstGeom prst="ellipse">
              <a:avLst/>
            </a:prstGeom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3</a:t>
              </a:r>
              <a:endParaRPr lang="en-US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Matching Market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3200400" y="2296180"/>
            <a:ext cx="457200" cy="457200"/>
          </a:xfrm>
          <a:prstGeom prst="ellipse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3200400" y="3591580"/>
            <a:ext cx="457200" cy="457200"/>
          </a:xfrm>
          <a:prstGeom prst="ellipse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3200400" y="4886980"/>
            <a:ext cx="457200" cy="457200"/>
          </a:xfrm>
          <a:prstGeom prst="ellipse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5791200" y="229618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5791200" y="359158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5791200" y="488698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2286000" y="5725180"/>
            <a:ext cx="2209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Slots</a:t>
            </a:r>
            <a:endParaRPr lang="en-US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4876800" y="5725180"/>
            <a:ext cx="2209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Advertisers</a:t>
            </a:r>
            <a:endParaRPr lang="en-US" sz="2800" dirty="0"/>
          </a:p>
        </p:txBody>
      </p:sp>
      <p:sp>
        <p:nvSpPr>
          <p:cNvPr id="24" name="TextBox 23"/>
          <p:cNvSpPr txBox="1"/>
          <p:nvPr/>
        </p:nvSpPr>
        <p:spPr>
          <a:xfrm>
            <a:off x="304800" y="1219200"/>
            <a:ext cx="3048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tx2"/>
                </a:solidFill>
              </a:rPr>
              <a:t>Click-through rates</a:t>
            </a:r>
          </a:p>
          <a:p>
            <a:pPr algn="ctr"/>
            <a:r>
              <a:rPr lang="en-US" sz="2800" dirty="0" smtClean="0">
                <a:solidFill>
                  <a:schemeClr val="tx2"/>
                </a:solidFill>
              </a:rPr>
              <a:t>(# of clicks/hour)</a:t>
            </a:r>
            <a:endParaRPr lang="en-US" sz="2800" dirty="0">
              <a:solidFill>
                <a:schemeClr val="tx2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905000" y="221998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10</a:t>
            </a:r>
            <a:endParaRPr lang="en-US" sz="2400" dirty="0"/>
          </a:p>
        </p:txBody>
      </p:sp>
      <p:sp>
        <p:nvSpPr>
          <p:cNvPr id="26" name="TextBox 25"/>
          <p:cNvSpPr txBox="1"/>
          <p:nvPr/>
        </p:nvSpPr>
        <p:spPr>
          <a:xfrm>
            <a:off x="1905000" y="3587115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4</a:t>
            </a:r>
            <a:endParaRPr lang="en-US" sz="2400" dirty="0"/>
          </a:p>
        </p:txBody>
      </p:sp>
      <p:sp>
        <p:nvSpPr>
          <p:cNvPr id="27" name="TextBox 26"/>
          <p:cNvSpPr txBox="1"/>
          <p:nvPr/>
        </p:nvSpPr>
        <p:spPr>
          <a:xfrm>
            <a:off x="1905000" y="488698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0</a:t>
            </a:r>
            <a:endParaRPr lang="en-US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6019800" y="1457980"/>
            <a:ext cx="304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tx2"/>
                </a:solidFill>
              </a:rPr>
              <a:t>Value per click</a:t>
            </a:r>
            <a:endParaRPr lang="en-US" sz="2800" dirty="0">
              <a:solidFill>
                <a:schemeClr val="tx2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096000" y="22098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7</a:t>
            </a:r>
            <a:endParaRPr lang="en-US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6096000" y="3576935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6</a:t>
            </a:r>
            <a:endParaRPr lang="en-US" sz="2400" dirty="0"/>
          </a:p>
        </p:txBody>
      </p:sp>
      <p:sp>
        <p:nvSpPr>
          <p:cNvPr id="21" name="TextBox 20"/>
          <p:cNvSpPr txBox="1"/>
          <p:nvPr/>
        </p:nvSpPr>
        <p:spPr>
          <a:xfrm>
            <a:off x="6096000" y="48768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1</a:t>
            </a:r>
            <a:endParaRPr lang="en-US" sz="24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4" grpId="0"/>
      <p:bldP spid="25" grpId="0"/>
      <p:bldP spid="26" grpId="0"/>
      <p:bldP spid="27" grpId="0"/>
      <p:bldP spid="18" grpId="0"/>
      <p:bldP spid="19" grpId="0"/>
      <p:bldP spid="20" grpId="0"/>
      <p:bldP spid="2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 algn="ctr">
              <a:buNone/>
            </a:pPr>
            <a:r>
              <a:rPr lang="en-US" dirty="0" smtClean="0"/>
              <a:t>Value of advertiser j for slot </a:t>
            </a:r>
            <a:r>
              <a:rPr lang="en-US" dirty="0" err="1" smtClean="0"/>
              <a:t>i</a:t>
            </a:r>
            <a:r>
              <a:rPr lang="en-US" dirty="0" smtClean="0"/>
              <a:t> is:</a:t>
            </a:r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r>
              <a:rPr lang="en-US" dirty="0" err="1" smtClean="0"/>
              <a:t>v</a:t>
            </a:r>
            <a:r>
              <a:rPr lang="en-US" baseline="-25000" dirty="0" err="1" smtClean="0"/>
              <a:t>ij</a:t>
            </a:r>
            <a:r>
              <a:rPr lang="en-US" dirty="0" smtClean="0"/>
              <a:t> = (value per click) x (click-through rate)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Straight Connector 29"/>
          <p:cNvCxnSpPr>
            <a:stCxn id="10" idx="6"/>
            <a:endCxn id="13" idx="2"/>
          </p:cNvCxnSpPr>
          <p:nvPr/>
        </p:nvCxnSpPr>
        <p:spPr>
          <a:xfrm>
            <a:off x="3657600" y="2524780"/>
            <a:ext cx="2133600" cy="1588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11" idx="6"/>
            <a:endCxn id="14" idx="2"/>
          </p:cNvCxnSpPr>
          <p:nvPr/>
        </p:nvCxnSpPr>
        <p:spPr>
          <a:xfrm>
            <a:off x="3657600" y="3820180"/>
            <a:ext cx="2133600" cy="1588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12" idx="6"/>
            <a:endCxn id="15" idx="2"/>
          </p:cNvCxnSpPr>
          <p:nvPr/>
        </p:nvCxnSpPr>
        <p:spPr>
          <a:xfrm>
            <a:off x="3657600" y="5115580"/>
            <a:ext cx="2133600" cy="1588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Best Matching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3200400" y="2296180"/>
            <a:ext cx="457200" cy="457200"/>
          </a:xfrm>
          <a:prstGeom prst="ellipse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3200400" y="3591580"/>
            <a:ext cx="457200" cy="457200"/>
          </a:xfrm>
          <a:prstGeom prst="ellipse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3200400" y="4886980"/>
            <a:ext cx="457200" cy="457200"/>
          </a:xfrm>
          <a:prstGeom prst="ellipse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5791200" y="229618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5791200" y="359158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5791200" y="488698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1905000" y="221998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10</a:t>
            </a:r>
            <a:endParaRPr lang="en-US" sz="2400" dirty="0"/>
          </a:p>
        </p:txBody>
      </p:sp>
      <p:sp>
        <p:nvSpPr>
          <p:cNvPr id="26" name="TextBox 25"/>
          <p:cNvSpPr txBox="1"/>
          <p:nvPr/>
        </p:nvSpPr>
        <p:spPr>
          <a:xfrm>
            <a:off x="1905000" y="3587115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4</a:t>
            </a:r>
            <a:endParaRPr lang="en-US" sz="2400" dirty="0"/>
          </a:p>
        </p:txBody>
      </p:sp>
      <p:sp>
        <p:nvSpPr>
          <p:cNvPr id="27" name="TextBox 26"/>
          <p:cNvSpPr txBox="1"/>
          <p:nvPr/>
        </p:nvSpPr>
        <p:spPr>
          <a:xfrm>
            <a:off x="1905000" y="488698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0</a:t>
            </a:r>
            <a:endParaRPr lang="en-US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6172200" y="2209800"/>
            <a:ext cx="228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7 x (10, 4, 0) = </a:t>
            </a:r>
            <a:r>
              <a:rPr lang="en-US" sz="2400" dirty="0" smtClean="0">
                <a:solidFill>
                  <a:schemeClr val="tx2"/>
                </a:solidFill>
              </a:rPr>
              <a:t>(70, 28, 0)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096000" y="3505200"/>
            <a:ext cx="2438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6 x (10, 4, 0) = </a:t>
            </a:r>
            <a:r>
              <a:rPr lang="en-US" sz="2400" dirty="0" smtClean="0">
                <a:solidFill>
                  <a:schemeClr val="tx2"/>
                </a:solidFill>
              </a:rPr>
              <a:t>(60, 24, 0)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096000" y="4800600"/>
            <a:ext cx="2438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1 x (10, 4, 0) = </a:t>
            </a:r>
            <a:r>
              <a:rPr lang="en-US" sz="2400" dirty="0" smtClean="0">
                <a:solidFill>
                  <a:schemeClr val="tx2"/>
                </a:solidFill>
              </a:rPr>
              <a:t>(10, 4, 0)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196934" y="2967335"/>
            <a:ext cx="1137066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15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?</a:t>
            </a:r>
            <a:endParaRPr lang="en-US" sz="115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209800" y="5943600"/>
            <a:ext cx="4953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Value = 70 + 24 + 0 = 94</a:t>
            </a:r>
            <a:endParaRPr lang="en-US" sz="2400" dirty="0">
              <a:solidFill>
                <a:schemeClr val="tx2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Straight Connector 29"/>
          <p:cNvCxnSpPr>
            <a:stCxn id="11" idx="6"/>
            <a:endCxn id="13" idx="2"/>
          </p:cNvCxnSpPr>
          <p:nvPr/>
        </p:nvCxnSpPr>
        <p:spPr>
          <a:xfrm flipV="1">
            <a:off x="3657600" y="2524780"/>
            <a:ext cx="2133600" cy="1295400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10" idx="6"/>
            <a:endCxn id="14" idx="2"/>
          </p:cNvCxnSpPr>
          <p:nvPr/>
        </p:nvCxnSpPr>
        <p:spPr>
          <a:xfrm>
            <a:off x="3657600" y="2524780"/>
            <a:ext cx="2133600" cy="1295400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12" idx="6"/>
            <a:endCxn id="15" idx="2"/>
          </p:cNvCxnSpPr>
          <p:nvPr/>
        </p:nvCxnSpPr>
        <p:spPr>
          <a:xfrm>
            <a:off x="3657600" y="5115580"/>
            <a:ext cx="2133600" cy="1588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Best Matching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3200400" y="2296180"/>
            <a:ext cx="457200" cy="457200"/>
          </a:xfrm>
          <a:prstGeom prst="ellipse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3200400" y="3591580"/>
            <a:ext cx="457200" cy="457200"/>
          </a:xfrm>
          <a:prstGeom prst="ellipse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3200400" y="4886980"/>
            <a:ext cx="457200" cy="457200"/>
          </a:xfrm>
          <a:prstGeom prst="ellipse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5791200" y="229618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5791200" y="359158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5791200" y="488698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1905000" y="221998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10</a:t>
            </a:r>
            <a:endParaRPr lang="en-US" sz="2400" dirty="0"/>
          </a:p>
        </p:txBody>
      </p:sp>
      <p:sp>
        <p:nvSpPr>
          <p:cNvPr id="26" name="TextBox 25"/>
          <p:cNvSpPr txBox="1"/>
          <p:nvPr/>
        </p:nvSpPr>
        <p:spPr>
          <a:xfrm>
            <a:off x="1905000" y="3587115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4</a:t>
            </a:r>
            <a:endParaRPr lang="en-US" sz="2400" dirty="0"/>
          </a:p>
        </p:txBody>
      </p:sp>
      <p:sp>
        <p:nvSpPr>
          <p:cNvPr id="27" name="TextBox 26"/>
          <p:cNvSpPr txBox="1"/>
          <p:nvPr/>
        </p:nvSpPr>
        <p:spPr>
          <a:xfrm>
            <a:off x="1905000" y="488698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0</a:t>
            </a:r>
            <a:endParaRPr lang="en-US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6172200" y="2209800"/>
            <a:ext cx="228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7 x (10, 4, 0) = </a:t>
            </a:r>
            <a:r>
              <a:rPr lang="en-US" sz="2400" dirty="0" smtClean="0">
                <a:solidFill>
                  <a:schemeClr val="tx2"/>
                </a:solidFill>
              </a:rPr>
              <a:t>(70, 28, 0)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096000" y="3505200"/>
            <a:ext cx="2438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6 x (10, 4, 0) = </a:t>
            </a:r>
            <a:r>
              <a:rPr lang="en-US" sz="2400" dirty="0" smtClean="0">
                <a:solidFill>
                  <a:schemeClr val="tx2"/>
                </a:solidFill>
              </a:rPr>
              <a:t>(60, 24, 0)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096000" y="4800600"/>
            <a:ext cx="2438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1 x (10, 4, 0) = </a:t>
            </a:r>
            <a:r>
              <a:rPr lang="en-US" sz="2400" dirty="0" smtClean="0">
                <a:solidFill>
                  <a:schemeClr val="tx2"/>
                </a:solidFill>
              </a:rPr>
              <a:t>(10, 4, 0)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209800" y="5943600"/>
            <a:ext cx="4953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Value = 28 + 60 + 0 = 88</a:t>
            </a:r>
            <a:endParaRPr lang="en-US" sz="2400" dirty="0">
              <a:solidFill>
                <a:schemeClr val="tx2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sz="4000" dirty="0" smtClean="0"/>
          </a:p>
          <a:p>
            <a:pPr algn="ctr">
              <a:buNone/>
            </a:pPr>
            <a:endParaRPr lang="en-US" sz="4000" dirty="0" smtClean="0"/>
          </a:p>
          <a:p>
            <a:pPr algn="ctr">
              <a:buNone/>
            </a:pPr>
            <a:r>
              <a:rPr lang="en-US" sz="4000" dirty="0" smtClean="0"/>
              <a:t>Best matching assigns advertisers to slots in decreasing order of value.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Pricing Ads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sz="3600" dirty="0" smtClean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US" sz="3600" dirty="0" smtClean="0">
                <a:solidFill>
                  <a:schemeClr val="tx2"/>
                </a:solidFill>
              </a:rPr>
              <a:t>	Question</a:t>
            </a:r>
            <a:r>
              <a:rPr lang="en-US" sz="3600" dirty="0" smtClean="0"/>
              <a:t>: Can we charge prices so that each advertiser buys the slot assigned to him in the best matching?</a:t>
            </a:r>
          </a:p>
          <a:p>
            <a:pPr>
              <a:buNone/>
            </a:pPr>
            <a:endParaRPr lang="en-US" sz="3600" dirty="0" smtClean="0"/>
          </a:p>
          <a:p>
            <a:pPr>
              <a:buNone/>
            </a:pPr>
            <a:r>
              <a:rPr lang="en-US" sz="3600" dirty="0" smtClean="0"/>
              <a:t>	Such prices are called market-clearing prices.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Market-clearing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sz="3600" dirty="0" smtClean="0"/>
          </a:p>
          <a:p>
            <a:pPr>
              <a:buNone/>
            </a:pPr>
            <a:endParaRPr lang="en-US" sz="3600" dirty="0" smtClean="0"/>
          </a:p>
          <a:p>
            <a:pPr algn="ctr">
              <a:buNone/>
            </a:pPr>
            <a:r>
              <a:rPr lang="en-US" sz="3600" dirty="0" smtClean="0">
                <a:solidFill>
                  <a:schemeClr val="tx2"/>
                </a:solidFill>
              </a:rPr>
              <a:t>Definition</a:t>
            </a:r>
            <a:r>
              <a:rPr lang="en-US" sz="3600" dirty="0" smtClean="0"/>
              <a:t>. A market </a:t>
            </a:r>
            <a:r>
              <a:rPr lang="en-US" sz="3600" dirty="0" smtClean="0">
                <a:solidFill>
                  <a:schemeClr val="tx2"/>
                </a:solidFill>
              </a:rPr>
              <a:t>clears </a:t>
            </a:r>
            <a:r>
              <a:rPr lang="en-US" sz="3600" dirty="0" smtClean="0"/>
              <a:t>if all items sell,</a:t>
            </a:r>
          </a:p>
          <a:p>
            <a:pPr algn="ctr">
              <a:buNone/>
            </a:pPr>
            <a:r>
              <a:rPr lang="en-US" sz="3600" dirty="0" smtClean="0"/>
              <a:t>… and no item is over-demanded.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Market-clearing prices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solidFill>
                  <a:schemeClr val="tx2"/>
                </a:solidFill>
              </a:rPr>
              <a:t>Important results</a:t>
            </a:r>
            <a:r>
              <a:rPr lang="en-US" dirty="0" smtClean="0"/>
              <a:t>:</a:t>
            </a:r>
          </a:p>
          <a:p>
            <a:pPr>
              <a:buNone/>
            </a:pP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smtClean="0"/>
              <a:t>For any buyer valuations, market-clearing prices </a:t>
            </a:r>
            <a:r>
              <a:rPr lang="en-US" dirty="0" smtClean="0">
                <a:solidFill>
                  <a:schemeClr val="tx2"/>
                </a:solidFill>
              </a:rPr>
              <a:t>exist</a:t>
            </a:r>
            <a:r>
              <a:rPr lang="en-US" dirty="0" smtClean="0"/>
              <a:t>.</a:t>
            </a:r>
          </a:p>
          <a:p>
            <a:pPr marL="514350" indent="-514350">
              <a:buAutoNum type="arabicPeriod"/>
            </a:pPr>
            <a:r>
              <a:rPr lang="en-US" dirty="0" smtClean="0"/>
              <a:t>For any set of market-clearing prices, resulting matching is </a:t>
            </a:r>
            <a:r>
              <a:rPr lang="en-US" dirty="0" smtClean="0">
                <a:solidFill>
                  <a:schemeClr val="tx2"/>
                </a:solidFill>
              </a:rPr>
              <a:t>optimal </a:t>
            </a:r>
            <a:r>
              <a:rPr lang="en-US" dirty="0" smtClean="0"/>
              <a:t>(i.e., has maximum value).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Constructing prices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pPr algn="ctr">
              <a:buNone/>
            </a:pPr>
            <a:r>
              <a:rPr lang="en-US" dirty="0" smtClean="0">
                <a:solidFill>
                  <a:schemeClr val="tx2"/>
                </a:solidFill>
              </a:rPr>
              <a:t>Question</a:t>
            </a:r>
            <a:r>
              <a:rPr lang="en-US" dirty="0" smtClean="0"/>
              <a:t>. What should a seller do </a:t>
            </a:r>
          </a:p>
          <a:p>
            <a:pPr algn="ctr">
              <a:buNone/>
            </a:pPr>
            <a:r>
              <a:rPr lang="en-US" dirty="0" smtClean="0"/>
              <a:t>if his item is over-demanded?</a:t>
            </a:r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r>
              <a:rPr lang="en-US" dirty="0" smtClean="0">
                <a:solidFill>
                  <a:schemeClr val="tx2"/>
                </a:solidFill>
              </a:rPr>
              <a:t>Answer</a:t>
            </a:r>
            <a:r>
              <a:rPr lang="en-US" dirty="0" smtClean="0"/>
              <a:t>. Raise his price!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" name="Straight Connector 39"/>
          <p:cNvCxnSpPr>
            <a:stCxn id="14" idx="2"/>
            <a:endCxn id="12" idx="6"/>
          </p:cNvCxnSpPr>
          <p:nvPr/>
        </p:nvCxnSpPr>
        <p:spPr>
          <a:xfrm rot="10800000" flipV="1">
            <a:off x="3124200" y="3357265"/>
            <a:ext cx="2438400" cy="129540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endCxn id="11" idx="6"/>
          </p:cNvCxnSpPr>
          <p:nvPr/>
        </p:nvCxnSpPr>
        <p:spPr>
          <a:xfrm rot="10800000">
            <a:off x="3124201" y="3357266"/>
            <a:ext cx="2438401" cy="1295399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14" idx="2"/>
            <a:endCxn id="11" idx="6"/>
          </p:cNvCxnSpPr>
          <p:nvPr/>
        </p:nvCxnSpPr>
        <p:spPr>
          <a:xfrm rot="10800000">
            <a:off x="3124200" y="3357265"/>
            <a:ext cx="2438400" cy="158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4" idx="2"/>
            <a:endCxn id="10" idx="6"/>
          </p:cNvCxnSpPr>
          <p:nvPr/>
        </p:nvCxnSpPr>
        <p:spPr>
          <a:xfrm rot="10800000">
            <a:off x="3124200" y="2061865"/>
            <a:ext cx="2438400" cy="129540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Constructing prices</a:t>
            </a:r>
            <a:endParaRPr lang="en-US" dirty="0"/>
          </a:p>
        </p:txBody>
      </p:sp>
      <p:cxnSp>
        <p:nvCxnSpPr>
          <p:cNvPr id="6" name="Straight Connector 5"/>
          <p:cNvCxnSpPr>
            <a:stCxn id="15" idx="2"/>
            <a:endCxn id="10" idx="6"/>
          </p:cNvCxnSpPr>
          <p:nvPr/>
        </p:nvCxnSpPr>
        <p:spPr>
          <a:xfrm rot="10800000">
            <a:off x="3124200" y="2061865"/>
            <a:ext cx="2438400" cy="259080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>
            <a:stCxn id="13" idx="2"/>
            <a:endCxn id="10" idx="6"/>
          </p:cNvCxnSpPr>
          <p:nvPr/>
        </p:nvCxnSpPr>
        <p:spPr>
          <a:xfrm rot="10800000">
            <a:off x="3124200" y="2061865"/>
            <a:ext cx="2438400" cy="158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2667000" y="1833265"/>
            <a:ext cx="457200" cy="457200"/>
          </a:xfrm>
          <a:prstGeom prst="ellipse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2667000" y="3128665"/>
            <a:ext cx="457200" cy="457200"/>
          </a:xfrm>
          <a:prstGeom prst="ellipse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2</a:t>
            </a:r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2667000" y="4424065"/>
            <a:ext cx="457200" cy="457200"/>
          </a:xfrm>
          <a:prstGeom prst="ellipse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5562600" y="1833265"/>
            <a:ext cx="457200" cy="457200"/>
          </a:xfrm>
          <a:prstGeom prst="ellipse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5562600" y="3128665"/>
            <a:ext cx="457200" cy="457200"/>
          </a:xfrm>
          <a:prstGeom prst="ellipse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B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5562600" y="4424065"/>
            <a:ext cx="457200" cy="457200"/>
          </a:xfrm>
          <a:prstGeom prst="ellipse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447800" y="1828800"/>
            <a:ext cx="914400" cy="461665"/>
          </a:xfrm>
          <a:prstGeom prst="rect">
            <a:avLst/>
          </a:prstGeom>
          <a:ln>
            <a:solidFill>
              <a:schemeClr val="accent3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p</a:t>
            </a:r>
            <a:r>
              <a:rPr lang="en-US" sz="2400" baseline="-25000" dirty="0" smtClean="0"/>
              <a:t>1</a:t>
            </a:r>
            <a:r>
              <a:rPr lang="en-US" sz="2400" dirty="0" smtClean="0"/>
              <a:t> = 0</a:t>
            </a:r>
            <a:endParaRPr lang="en-US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1447800" y="3124200"/>
            <a:ext cx="914400" cy="461665"/>
          </a:xfrm>
          <a:prstGeom prst="rect">
            <a:avLst/>
          </a:prstGeom>
          <a:ln>
            <a:solidFill>
              <a:schemeClr val="accent3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p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 = 0</a:t>
            </a:r>
            <a:endParaRPr lang="en-US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1447800" y="4419600"/>
            <a:ext cx="914400" cy="461665"/>
          </a:xfrm>
          <a:prstGeom prst="rect">
            <a:avLst/>
          </a:prstGeom>
          <a:ln>
            <a:solidFill>
              <a:schemeClr val="accent3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p</a:t>
            </a:r>
            <a:r>
              <a:rPr lang="en-US" sz="2400" baseline="-25000" dirty="0" smtClean="0"/>
              <a:t>3</a:t>
            </a:r>
            <a:r>
              <a:rPr lang="en-US" sz="2400" dirty="0" smtClean="0"/>
              <a:t> = 0</a:t>
            </a:r>
            <a:endParaRPr lang="en-US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1219200" y="1229380"/>
            <a:ext cx="1447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u="sng" dirty="0" smtClean="0"/>
              <a:t>Prices</a:t>
            </a:r>
            <a:endParaRPr lang="en-US" sz="2800" u="sng" dirty="0"/>
          </a:p>
        </p:txBody>
      </p:sp>
      <p:sp>
        <p:nvSpPr>
          <p:cNvPr id="20" name="TextBox 19"/>
          <p:cNvSpPr txBox="1"/>
          <p:nvPr/>
        </p:nvSpPr>
        <p:spPr>
          <a:xfrm>
            <a:off x="6172200" y="1219200"/>
            <a:ext cx="1447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u="sng" dirty="0" smtClean="0"/>
              <a:t>Values</a:t>
            </a:r>
            <a:endParaRPr lang="en-US" sz="2800" u="sng" dirty="0"/>
          </a:p>
        </p:txBody>
      </p:sp>
      <p:sp>
        <p:nvSpPr>
          <p:cNvPr id="21" name="TextBox 20"/>
          <p:cNvSpPr txBox="1"/>
          <p:nvPr/>
        </p:nvSpPr>
        <p:spPr>
          <a:xfrm>
            <a:off x="6324600" y="1833265"/>
            <a:ext cx="1143000" cy="461665"/>
          </a:xfrm>
          <a:prstGeom prst="rect">
            <a:avLst/>
          </a:prstGeom>
          <a:ln>
            <a:solidFill>
              <a:schemeClr val="accent3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12, 4, 2</a:t>
            </a:r>
            <a:endParaRPr lang="en-US" sz="2400" dirty="0"/>
          </a:p>
        </p:txBody>
      </p:sp>
      <p:sp>
        <p:nvSpPr>
          <p:cNvPr id="22" name="TextBox 21"/>
          <p:cNvSpPr txBox="1"/>
          <p:nvPr/>
        </p:nvSpPr>
        <p:spPr>
          <a:xfrm>
            <a:off x="6324600" y="3124200"/>
            <a:ext cx="1143000" cy="461665"/>
          </a:xfrm>
          <a:prstGeom prst="rect">
            <a:avLst/>
          </a:prstGeom>
          <a:ln>
            <a:solidFill>
              <a:schemeClr val="accent3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8, 7, 6</a:t>
            </a:r>
            <a:endParaRPr lang="en-US" sz="2400" dirty="0"/>
          </a:p>
        </p:txBody>
      </p:sp>
      <p:sp>
        <p:nvSpPr>
          <p:cNvPr id="23" name="TextBox 22"/>
          <p:cNvSpPr txBox="1"/>
          <p:nvPr/>
        </p:nvSpPr>
        <p:spPr>
          <a:xfrm>
            <a:off x="6324600" y="4419600"/>
            <a:ext cx="1143000" cy="461665"/>
          </a:xfrm>
          <a:prstGeom prst="rect">
            <a:avLst/>
          </a:prstGeom>
          <a:ln>
            <a:solidFill>
              <a:schemeClr val="accent3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7, 5, 2</a:t>
            </a:r>
            <a:endParaRPr lang="en-US" sz="2400" dirty="0"/>
          </a:p>
        </p:txBody>
      </p:sp>
      <p:cxnSp>
        <p:nvCxnSpPr>
          <p:cNvPr id="28" name="Straight Arrow Connector 27"/>
          <p:cNvCxnSpPr/>
          <p:nvPr/>
        </p:nvCxnSpPr>
        <p:spPr>
          <a:xfrm rot="5400000" flipH="1" flipV="1">
            <a:off x="838200" y="2061865"/>
            <a:ext cx="457200" cy="15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1447800" y="1833265"/>
            <a:ext cx="914400" cy="461665"/>
          </a:xfrm>
          <a:prstGeom prst="rect">
            <a:avLst/>
          </a:prstGeom>
          <a:ln>
            <a:solidFill>
              <a:schemeClr val="accent3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p</a:t>
            </a:r>
            <a:r>
              <a:rPr lang="en-US" sz="2400" baseline="-25000" dirty="0" smtClean="0"/>
              <a:t>1</a:t>
            </a:r>
            <a:r>
              <a:rPr lang="en-US" sz="2400" dirty="0" smtClean="0"/>
              <a:t> = 1</a:t>
            </a:r>
            <a:endParaRPr lang="en-US" sz="2400" dirty="0"/>
          </a:p>
        </p:txBody>
      </p:sp>
      <p:sp>
        <p:nvSpPr>
          <p:cNvPr id="33" name="TextBox 32"/>
          <p:cNvSpPr txBox="1"/>
          <p:nvPr/>
        </p:nvSpPr>
        <p:spPr>
          <a:xfrm>
            <a:off x="1447800" y="1833265"/>
            <a:ext cx="914400" cy="461665"/>
          </a:xfrm>
          <a:prstGeom prst="rect">
            <a:avLst/>
          </a:prstGeom>
          <a:ln>
            <a:solidFill>
              <a:schemeClr val="accent3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p</a:t>
            </a:r>
            <a:r>
              <a:rPr lang="en-US" sz="2400" baseline="-25000" dirty="0" smtClean="0"/>
              <a:t>1</a:t>
            </a:r>
            <a:r>
              <a:rPr lang="en-US" sz="2400" dirty="0" smtClean="0"/>
              <a:t> = 2</a:t>
            </a:r>
            <a:endParaRPr lang="en-US" sz="2400" dirty="0"/>
          </a:p>
        </p:txBody>
      </p:sp>
      <p:cxnSp>
        <p:nvCxnSpPr>
          <p:cNvPr id="36" name="Straight Arrow Connector 35"/>
          <p:cNvCxnSpPr/>
          <p:nvPr/>
        </p:nvCxnSpPr>
        <p:spPr>
          <a:xfrm rot="5400000" flipH="1" flipV="1">
            <a:off x="838994" y="3356471"/>
            <a:ext cx="457200" cy="15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1447800" y="3128665"/>
            <a:ext cx="914400" cy="461665"/>
          </a:xfrm>
          <a:prstGeom prst="rect">
            <a:avLst/>
          </a:prstGeom>
          <a:ln>
            <a:solidFill>
              <a:schemeClr val="accent3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p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 = 1</a:t>
            </a:r>
            <a:endParaRPr lang="en-US" sz="2400" dirty="0"/>
          </a:p>
        </p:txBody>
      </p:sp>
      <p:sp>
        <p:nvSpPr>
          <p:cNvPr id="39" name="TextBox 38"/>
          <p:cNvSpPr txBox="1"/>
          <p:nvPr/>
        </p:nvSpPr>
        <p:spPr>
          <a:xfrm>
            <a:off x="1447800" y="1833265"/>
            <a:ext cx="914400" cy="461665"/>
          </a:xfrm>
          <a:prstGeom prst="rect">
            <a:avLst/>
          </a:prstGeom>
          <a:ln>
            <a:solidFill>
              <a:schemeClr val="accent3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p</a:t>
            </a:r>
            <a:r>
              <a:rPr lang="en-US" sz="2400" baseline="-25000" dirty="0" smtClean="0"/>
              <a:t>1</a:t>
            </a:r>
            <a:r>
              <a:rPr lang="en-US" sz="2400" dirty="0" smtClean="0"/>
              <a:t> = 3</a:t>
            </a:r>
            <a:endParaRPr lang="en-US" sz="2400" dirty="0"/>
          </a:p>
        </p:txBody>
      </p:sp>
      <p:sp>
        <p:nvSpPr>
          <p:cNvPr id="31" name="TextBox 30"/>
          <p:cNvSpPr txBox="1"/>
          <p:nvPr/>
        </p:nvSpPr>
        <p:spPr>
          <a:xfrm>
            <a:off x="0" y="5410200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Preferred seller graph</a:t>
            </a:r>
            <a:r>
              <a:rPr lang="en-US" sz="3200" dirty="0" smtClean="0"/>
              <a:t>: edge from buyer to seller if item maximizes buyer’s payoff at that price.</a:t>
            </a:r>
            <a:endParaRPr lang="en-US" sz="3200" dirty="0"/>
          </a:p>
        </p:txBody>
      </p:sp>
      <p:sp>
        <p:nvSpPr>
          <p:cNvPr id="32" name="TextBox 31"/>
          <p:cNvSpPr txBox="1"/>
          <p:nvPr/>
        </p:nvSpPr>
        <p:spPr>
          <a:xfrm>
            <a:off x="6212725" y="2290465"/>
            <a:ext cx="2474075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400" dirty="0" smtClean="0"/>
              <a:t>Payoff: 12 – 0 = 12</a:t>
            </a:r>
            <a:endParaRPr lang="en-US" sz="2400" dirty="0"/>
          </a:p>
        </p:txBody>
      </p:sp>
      <p:sp>
        <p:nvSpPr>
          <p:cNvPr id="35" name="TextBox 34"/>
          <p:cNvSpPr txBox="1"/>
          <p:nvPr/>
        </p:nvSpPr>
        <p:spPr>
          <a:xfrm>
            <a:off x="6212725" y="3585865"/>
            <a:ext cx="2163093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400" dirty="0" smtClean="0"/>
              <a:t>Payoff: 8 – 0 = 8</a:t>
            </a:r>
            <a:endParaRPr lang="en-US" sz="2400" dirty="0"/>
          </a:p>
        </p:txBody>
      </p:sp>
      <p:sp>
        <p:nvSpPr>
          <p:cNvPr id="37" name="TextBox 36"/>
          <p:cNvSpPr txBox="1"/>
          <p:nvPr/>
        </p:nvSpPr>
        <p:spPr>
          <a:xfrm>
            <a:off x="6212725" y="4876800"/>
            <a:ext cx="2163093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400" dirty="0" smtClean="0"/>
              <a:t>Payoff: 7 – 0 = 7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7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3" grpId="0" animBg="1"/>
      <p:bldP spid="38" grpId="0" animBg="1"/>
      <p:bldP spid="39" grpId="0" animBg="1"/>
      <p:bldP spid="31" grpId="0"/>
      <p:bldP spid="32" grpId="0"/>
      <p:bldP spid="32" grpId="1"/>
      <p:bldP spid="35" grpId="0"/>
      <p:bldP spid="35" grpId="1"/>
      <p:bldP spid="37" grpId="0"/>
      <p:bldP spid="37" grpId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Constructing prices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951037"/>
            <a:ext cx="7772400" cy="4525963"/>
          </a:xfrm>
        </p:spPr>
        <p:txBody>
          <a:bodyPr/>
          <a:lstStyle/>
          <a:p>
            <a:pPr marL="514350" indent="-514350">
              <a:buClr>
                <a:schemeClr val="tx2"/>
              </a:buClr>
              <a:buAutoNum type="arabicPeriod"/>
            </a:pPr>
            <a:r>
              <a:rPr lang="en-US" dirty="0" smtClean="0"/>
              <a:t>Construct preferred seller graph.  If there is a perfect matching, we are done.</a:t>
            </a:r>
          </a:p>
          <a:p>
            <a:pPr marL="514350" indent="-514350">
              <a:buClr>
                <a:schemeClr val="tx2"/>
              </a:buClr>
              <a:buAutoNum type="arabicPeriod"/>
            </a:pPr>
            <a:endParaRPr lang="en-US" dirty="0" smtClean="0"/>
          </a:p>
          <a:p>
            <a:pPr marL="514350" indent="-514350">
              <a:buClr>
                <a:schemeClr val="tx2"/>
              </a:buClr>
              <a:buAutoNum type="arabicPeriod"/>
            </a:pPr>
            <a:r>
              <a:rPr lang="en-US" dirty="0" smtClean="0"/>
              <a:t>If not, find constricted set of buyers and raise prices of demanded items by one.</a:t>
            </a:r>
          </a:p>
        </p:txBody>
      </p:sp>
      <p:cxnSp>
        <p:nvCxnSpPr>
          <p:cNvPr id="12" name="Elbow Connector 11"/>
          <p:cNvCxnSpPr/>
          <p:nvPr/>
        </p:nvCxnSpPr>
        <p:spPr>
          <a:xfrm rot="10800000">
            <a:off x="838200" y="2408237"/>
            <a:ext cx="5334000" cy="3048000"/>
          </a:xfrm>
          <a:prstGeom prst="bentConnector3">
            <a:avLst>
              <a:gd name="adj1" fmla="val 107143"/>
            </a:avLst>
          </a:prstGeom>
          <a:ln w="57150">
            <a:solidFill>
              <a:schemeClr val="tx2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rot="5400000">
            <a:off x="5943600" y="5227637"/>
            <a:ext cx="457200" cy="1588"/>
          </a:xfrm>
          <a:prstGeom prst="line">
            <a:avLst/>
          </a:prstGeom>
          <a:ln w="57150">
            <a:solidFill>
              <a:schemeClr val="tx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prices settle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en-US" dirty="0" smtClean="0">
                <a:solidFill>
                  <a:schemeClr val="tx2"/>
                </a:solidFill>
              </a:rPr>
              <a:t>Potential function argument</a:t>
            </a:r>
            <a:r>
              <a:rPr lang="en-US" dirty="0" smtClean="0"/>
              <a:t>:</a:t>
            </a:r>
          </a:p>
          <a:p>
            <a:pPr marL="514350" indent="-514350">
              <a:buAutoNum type="arabicPeriod"/>
            </a:pPr>
            <a:r>
              <a:rPr lang="en-US" dirty="0" smtClean="0"/>
              <a:t>Define the energy of the market.</a:t>
            </a:r>
          </a:p>
          <a:p>
            <a:pPr marL="514350" indent="-514350">
              <a:buAutoNum type="arabicPeriod"/>
            </a:pPr>
            <a:r>
              <a:rPr lang="en-US" dirty="0" smtClean="0"/>
              <a:t>Show that the energy is decreasing, so must run out.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33400" y="4258270"/>
            <a:ext cx="7467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en-US" sz="3200" dirty="0" smtClean="0">
                <a:solidFill>
                  <a:srgbClr val="FFFFFF"/>
                </a:solidFill>
              </a:rPr>
              <a:t>(for proof, see Easley and Kleinberg)</a:t>
            </a:r>
          </a:p>
          <a:p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Producing optimal 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 smtClean="0"/>
              <a:t>Let M be matching of market-clearing prices.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>
                <a:solidFill>
                  <a:schemeClr val="tx2"/>
                </a:solidFill>
              </a:rPr>
              <a:t>Total payoff(M) = </a:t>
            </a:r>
          </a:p>
          <a:p>
            <a:pPr>
              <a:buNone/>
            </a:pPr>
            <a:r>
              <a:rPr lang="en-US" dirty="0" smtClean="0">
                <a:solidFill>
                  <a:schemeClr val="tx2"/>
                </a:solidFill>
              </a:rPr>
              <a:t>			Total value(M) – sum of all prices</a:t>
            </a:r>
          </a:p>
          <a:p>
            <a:pPr>
              <a:buNone/>
            </a:pP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smtClean="0"/>
              <a:t>Each buyer maximizes payoff, so M maximizes total payoff.</a:t>
            </a:r>
          </a:p>
          <a:p>
            <a:pPr marL="514350" indent="-514350">
              <a:buAutoNum type="arabicPeriod"/>
            </a:pPr>
            <a:r>
              <a:rPr lang="en-US" dirty="0" smtClean="0"/>
              <a:t>Sum of prices constant, so M maximizes total value and is therefore optimal.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Straight Connector 29"/>
          <p:cNvCxnSpPr>
            <a:stCxn id="10" idx="6"/>
            <a:endCxn id="13" idx="2"/>
          </p:cNvCxnSpPr>
          <p:nvPr/>
        </p:nvCxnSpPr>
        <p:spPr>
          <a:xfrm>
            <a:off x="3657600" y="2760583"/>
            <a:ext cx="2133600" cy="1588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11" idx="6"/>
            <a:endCxn id="14" idx="2"/>
          </p:cNvCxnSpPr>
          <p:nvPr/>
        </p:nvCxnSpPr>
        <p:spPr>
          <a:xfrm>
            <a:off x="3657600" y="4055983"/>
            <a:ext cx="2133600" cy="1588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12" idx="6"/>
            <a:endCxn id="15" idx="2"/>
          </p:cNvCxnSpPr>
          <p:nvPr/>
        </p:nvCxnSpPr>
        <p:spPr>
          <a:xfrm>
            <a:off x="3657600" y="5351383"/>
            <a:ext cx="2133600" cy="1588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Market-clearing prices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3200400" y="2531983"/>
            <a:ext cx="457200" cy="457200"/>
          </a:xfrm>
          <a:prstGeom prst="ellipse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3200400" y="3827383"/>
            <a:ext cx="457200" cy="457200"/>
          </a:xfrm>
          <a:prstGeom prst="ellipse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3200400" y="5122783"/>
            <a:ext cx="457200" cy="457200"/>
          </a:xfrm>
          <a:prstGeom prst="ellipse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5791200" y="2531983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5791200" y="3827383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5791200" y="5122783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1905000" y="2455783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10</a:t>
            </a:r>
            <a:endParaRPr lang="en-US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6172200" y="2445603"/>
            <a:ext cx="228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7 x (10, 4, 0) = </a:t>
            </a:r>
            <a:r>
              <a:rPr lang="en-US" sz="2400" dirty="0" smtClean="0">
                <a:solidFill>
                  <a:schemeClr val="tx2"/>
                </a:solidFill>
              </a:rPr>
              <a:t>(70, 28, 0)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096000" y="3741003"/>
            <a:ext cx="2438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6 x (10, 4, 0) = </a:t>
            </a:r>
            <a:r>
              <a:rPr lang="en-US" sz="2400" dirty="0" smtClean="0">
                <a:solidFill>
                  <a:schemeClr val="tx2"/>
                </a:solidFill>
              </a:rPr>
              <a:t>(60, 24, 0)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096000" y="5036403"/>
            <a:ext cx="2438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1 x (10, 4, 0) = </a:t>
            </a:r>
            <a:r>
              <a:rPr lang="en-US" sz="2400" dirty="0" smtClean="0">
                <a:solidFill>
                  <a:schemeClr val="tx2"/>
                </a:solidFill>
              </a:rPr>
              <a:t>(10, 4, 0)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14400" y="2445603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40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905000" y="3827383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4</a:t>
            </a:r>
            <a:endParaRPr lang="en-US" sz="2400" dirty="0"/>
          </a:p>
        </p:txBody>
      </p:sp>
      <p:sp>
        <p:nvSpPr>
          <p:cNvPr id="29" name="TextBox 28"/>
          <p:cNvSpPr txBox="1"/>
          <p:nvPr/>
        </p:nvSpPr>
        <p:spPr>
          <a:xfrm>
            <a:off x="914400" y="3817203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4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905000" y="510813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0</a:t>
            </a:r>
            <a:endParaRPr lang="en-US" sz="2400" dirty="0"/>
          </a:p>
        </p:txBody>
      </p:sp>
      <p:sp>
        <p:nvSpPr>
          <p:cNvPr id="33" name="TextBox 32"/>
          <p:cNvSpPr txBox="1"/>
          <p:nvPr/>
        </p:nvSpPr>
        <p:spPr>
          <a:xfrm>
            <a:off x="914400" y="5097958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0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019300" y="1219200"/>
            <a:ext cx="5105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for advertising</a:t>
            </a:r>
            <a:endParaRPr lang="en-US" sz="3200" dirty="0"/>
          </a:p>
        </p:txBody>
      </p:sp>
      <p:sp>
        <p:nvSpPr>
          <p:cNvPr id="26" name="TextBox 25"/>
          <p:cNvSpPr txBox="1"/>
          <p:nvPr/>
        </p:nvSpPr>
        <p:spPr>
          <a:xfrm>
            <a:off x="838200" y="1762780"/>
            <a:ext cx="1447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u="sng" dirty="0" smtClean="0"/>
              <a:t>Prices</a:t>
            </a:r>
            <a:endParaRPr lang="en-US" sz="2800" u="sng" dirty="0"/>
          </a:p>
        </p:txBody>
      </p:sp>
      <p:sp>
        <p:nvSpPr>
          <p:cNvPr id="27" name="TextBox 26"/>
          <p:cNvSpPr txBox="1"/>
          <p:nvPr/>
        </p:nvSpPr>
        <p:spPr>
          <a:xfrm>
            <a:off x="6553200" y="1752600"/>
            <a:ext cx="1447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u="sng" dirty="0" smtClean="0"/>
              <a:t>Values</a:t>
            </a:r>
            <a:endParaRPr lang="en-US" sz="2800" u="sng" dirty="0"/>
          </a:p>
        </p:txBody>
      </p:sp>
      <p:sp>
        <p:nvSpPr>
          <p:cNvPr id="28" name="TextBox 27"/>
          <p:cNvSpPr txBox="1"/>
          <p:nvPr/>
        </p:nvSpPr>
        <p:spPr>
          <a:xfrm>
            <a:off x="1981200" y="1752600"/>
            <a:ext cx="1447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u="sng" dirty="0" smtClean="0"/>
              <a:t>Clicks</a:t>
            </a:r>
            <a:endParaRPr lang="en-US" sz="2800" u="sng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9" grpId="0"/>
      <p:bldP spid="33" grpId="0"/>
      <p:bldP spid="2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 algn="ctr">
              <a:buNone/>
            </a:pPr>
            <a:r>
              <a:rPr lang="en-US" dirty="0" smtClean="0"/>
              <a:t>What if we don’t know values?</a:t>
            </a:r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r>
              <a:rPr lang="en-US" dirty="0" smtClean="0"/>
              <a:t>Run an auction.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3"/>
          <p:cNvSpPr txBox="1">
            <a:spLocks noChangeArrowheads="1"/>
          </p:cNvSpPr>
          <p:nvPr/>
        </p:nvSpPr>
        <p:spPr bwMode="auto">
          <a:xfrm>
            <a:off x="646113" y="950913"/>
            <a:ext cx="645753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/>
              <a:t>Generalized Second Price Auction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116013" y="2122488"/>
            <a:ext cx="537852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dirty="0"/>
              <a:t>Each advertiser j announces a bid </a:t>
            </a:r>
            <a:r>
              <a:rPr lang="en-US" sz="2800" dirty="0" err="1"/>
              <a:t>b</a:t>
            </a:r>
            <a:r>
              <a:rPr lang="en-US" sz="2800" baseline="-25000" dirty="0" err="1"/>
              <a:t>j</a:t>
            </a:r>
            <a:endParaRPr lang="en-US" sz="2800" baseline="-25000" dirty="0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116013" y="2843213"/>
            <a:ext cx="6627812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dirty="0"/>
              <a:t>Slot </a:t>
            </a:r>
            <a:r>
              <a:rPr lang="en-US" sz="2800" dirty="0" err="1"/>
              <a:t>i</a:t>
            </a:r>
            <a:r>
              <a:rPr lang="en-US" sz="2800" dirty="0"/>
              <a:t> is assigned to the </a:t>
            </a:r>
            <a:r>
              <a:rPr lang="en-US" sz="2800" dirty="0" err="1"/>
              <a:t>i</a:t>
            </a:r>
            <a:r>
              <a:rPr lang="en-US" sz="2800" baseline="30000" dirty="0" err="1"/>
              <a:t>th</a:t>
            </a:r>
            <a:r>
              <a:rPr lang="en-US" sz="2800" dirty="0"/>
              <a:t> highest bidder at a price per click equal to the (i+1)</a:t>
            </a:r>
            <a:r>
              <a:rPr lang="en-US" sz="2800" baseline="30000" dirty="0" err="1"/>
              <a:t>st</a:t>
            </a:r>
            <a:r>
              <a:rPr lang="en-US" sz="2800" baseline="30000" dirty="0"/>
              <a:t> </a:t>
            </a:r>
            <a:r>
              <a:rPr lang="en-US" sz="2800" dirty="0"/>
              <a:t>highest bidder’s bid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>
            <a:stCxn id="10" idx="2"/>
            <a:endCxn id="7" idx="6"/>
          </p:cNvCxnSpPr>
          <p:nvPr/>
        </p:nvCxnSpPr>
        <p:spPr>
          <a:xfrm rot="10800000">
            <a:off x="3657600" y="2433935"/>
            <a:ext cx="2133600" cy="1588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>
            <a:stCxn id="11" idx="2"/>
            <a:endCxn id="8" idx="6"/>
          </p:cNvCxnSpPr>
          <p:nvPr/>
        </p:nvCxnSpPr>
        <p:spPr>
          <a:xfrm rot="10800000">
            <a:off x="3657600" y="3510915"/>
            <a:ext cx="2133600" cy="1588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>
            <a:stCxn id="12" idx="2"/>
            <a:endCxn id="9" idx="6"/>
          </p:cNvCxnSpPr>
          <p:nvPr/>
        </p:nvCxnSpPr>
        <p:spPr>
          <a:xfrm rot="10800000">
            <a:off x="3657600" y="4577715"/>
            <a:ext cx="2133600" cy="1588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3200400" y="2205335"/>
            <a:ext cx="457200" cy="457200"/>
          </a:xfrm>
          <a:prstGeom prst="ellipse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8" name="Oval 7"/>
          <p:cNvSpPr/>
          <p:nvPr/>
        </p:nvSpPr>
        <p:spPr>
          <a:xfrm>
            <a:off x="3200400" y="3282315"/>
            <a:ext cx="457200" cy="457200"/>
          </a:xfrm>
          <a:prstGeom prst="ellipse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9" name="Oval 8"/>
          <p:cNvSpPr/>
          <p:nvPr/>
        </p:nvSpPr>
        <p:spPr>
          <a:xfrm>
            <a:off x="3200400" y="4349115"/>
            <a:ext cx="457200" cy="457200"/>
          </a:xfrm>
          <a:prstGeom prst="ellipse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5791200" y="2205335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5791200" y="3282315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5791200" y="4349115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2891135"/>
            <a:ext cx="2438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tx2"/>
                </a:solidFill>
              </a:rPr>
              <a:t>Click-through rates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905000" y="2129135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10</a:t>
            </a:r>
            <a:endParaRPr lang="en-US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1905000" y="327785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4</a:t>
            </a:r>
            <a:endParaRPr lang="en-US" sz="2400" dirty="0"/>
          </a:p>
        </p:txBody>
      </p:sp>
      <p:sp>
        <p:nvSpPr>
          <p:cNvPr id="16" name="TextBox 15"/>
          <p:cNvSpPr txBox="1"/>
          <p:nvPr/>
        </p:nvSpPr>
        <p:spPr>
          <a:xfrm>
            <a:off x="1905000" y="4349115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0</a:t>
            </a:r>
            <a:endParaRPr lang="en-US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7162800" y="4923473"/>
            <a:ext cx="182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tx2"/>
                </a:solidFill>
              </a:rPr>
              <a:t>Value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391400" y="2118955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7</a:t>
            </a:r>
            <a:endParaRPr lang="en-US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7391400" y="326767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6</a:t>
            </a:r>
            <a:endParaRPr lang="en-US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7391400" y="4338935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1116013" y="381000"/>
            <a:ext cx="6627812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dirty="0"/>
              <a:t>Slot </a:t>
            </a:r>
            <a:r>
              <a:rPr lang="en-US" sz="2800" dirty="0" err="1"/>
              <a:t>i</a:t>
            </a:r>
            <a:r>
              <a:rPr lang="en-US" sz="2800" dirty="0"/>
              <a:t> is assigned to the </a:t>
            </a:r>
            <a:r>
              <a:rPr lang="en-US" sz="2800" dirty="0" err="1"/>
              <a:t>i</a:t>
            </a:r>
            <a:r>
              <a:rPr lang="en-US" sz="2800" baseline="30000" dirty="0" err="1"/>
              <a:t>th</a:t>
            </a:r>
            <a:r>
              <a:rPr lang="en-US" sz="2800" dirty="0"/>
              <a:t> highest bidder at a price per click equal to the (i+1)</a:t>
            </a:r>
            <a:r>
              <a:rPr lang="en-US" sz="2800" baseline="30000" dirty="0" err="1"/>
              <a:t>st</a:t>
            </a:r>
            <a:r>
              <a:rPr lang="en-US" sz="2800" baseline="30000" dirty="0"/>
              <a:t> </a:t>
            </a:r>
            <a:r>
              <a:rPr lang="en-US" sz="2800" dirty="0"/>
              <a:t>highest bidder’s bid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172200" y="4948298"/>
            <a:ext cx="182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tx2"/>
                </a:solidFill>
              </a:rPr>
              <a:t>Bid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400800" y="214378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7</a:t>
            </a:r>
            <a:endParaRPr lang="en-US" sz="2400" dirty="0"/>
          </a:p>
        </p:txBody>
      </p:sp>
      <p:sp>
        <p:nvSpPr>
          <p:cNvPr id="41" name="TextBox 40"/>
          <p:cNvSpPr txBox="1"/>
          <p:nvPr/>
        </p:nvSpPr>
        <p:spPr>
          <a:xfrm>
            <a:off x="6400800" y="3292495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6</a:t>
            </a:r>
            <a:endParaRPr lang="en-US" sz="2400" dirty="0"/>
          </a:p>
        </p:txBody>
      </p:sp>
      <p:sp>
        <p:nvSpPr>
          <p:cNvPr id="42" name="TextBox 41"/>
          <p:cNvSpPr txBox="1"/>
          <p:nvPr/>
        </p:nvSpPr>
        <p:spPr>
          <a:xfrm>
            <a:off x="6400800" y="436376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43" name="TextBox 42"/>
          <p:cNvSpPr txBox="1"/>
          <p:nvPr/>
        </p:nvSpPr>
        <p:spPr>
          <a:xfrm>
            <a:off x="6553200" y="5496580"/>
            <a:ext cx="1905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(</a:t>
            </a:r>
            <a:r>
              <a:rPr lang="en-US" sz="2800" dirty="0" smtClean="0">
                <a:solidFill>
                  <a:schemeClr val="tx2"/>
                </a:solidFill>
              </a:rPr>
              <a:t>per click</a:t>
            </a:r>
            <a:r>
              <a:rPr lang="en-US" sz="2800" dirty="0" smtClean="0"/>
              <a:t>)</a:t>
            </a:r>
            <a:endParaRPr lang="en-US" sz="2800" dirty="0"/>
          </a:p>
        </p:txBody>
      </p:sp>
      <p:sp>
        <p:nvSpPr>
          <p:cNvPr id="44" name="TextBox 43"/>
          <p:cNvSpPr txBox="1"/>
          <p:nvPr/>
        </p:nvSpPr>
        <p:spPr>
          <a:xfrm>
            <a:off x="381000" y="5641538"/>
            <a:ext cx="2209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Payments</a:t>
            </a:r>
            <a:r>
              <a:rPr lang="en-US" sz="3600" dirty="0" smtClean="0"/>
              <a:t>:</a:t>
            </a:r>
            <a:endParaRPr lang="en-US" sz="3600" dirty="0"/>
          </a:p>
        </p:txBody>
      </p:sp>
      <p:sp>
        <p:nvSpPr>
          <p:cNvPr id="45" name="TextBox 44"/>
          <p:cNvSpPr txBox="1"/>
          <p:nvPr/>
        </p:nvSpPr>
        <p:spPr>
          <a:xfrm>
            <a:off x="2362200" y="5678269"/>
            <a:ext cx="365760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A pays 6*10 = 60</a:t>
            </a:r>
            <a:endParaRPr lang="en-US" sz="3600" dirty="0"/>
          </a:p>
        </p:txBody>
      </p:sp>
      <p:sp>
        <p:nvSpPr>
          <p:cNvPr id="46" name="TextBox 45"/>
          <p:cNvSpPr txBox="1"/>
          <p:nvPr/>
        </p:nvSpPr>
        <p:spPr>
          <a:xfrm>
            <a:off x="2362200" y="5678269"/>
            <a:ext cx="365760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B pays 1*4 = 4</a:t>
            </a:r>
            <a:endParaRPr lang="en-US" sz="3600" dirty="0"/>
          </a:p>
        </p:txBody>
      </p:sp>
      <p:sp>
        <p:nvSpPr>
          <p:cNvPr id="47" name="TextBox 46"/>
          <p:cNvSpPr txBox="1"/>
          <p:nvPr/>
        </p:nvSpPr>
        <p:spPr>
          <a:xfrm>
            <a:off x="2438400" y="5678269"/>
            <a:ext cx="365760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C pays 0*0 = 0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  <p:bldP spid="44" grpId="0"/>
      <p:bldP spid="45" grpId="0" animBg="1"/>
      <p:bldP spid="46" grpId="0" animBg="1"/>
      <p:bldP spid="4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7" name="Straight Connector 36"/>
          <p:cNvCxnSpPr>
            <a:stCxn id="23" idx="2"/>
            <a:endCxn id="20" idx="6"/>
          </p:cNvCxnSpPr>
          <p:nvPr/>
        </p:nvCxnSpPr>
        <p:spPr>
          <a:xfrm rot="10800000">
            <a:off x="3657600" y="2743200"/>
            <a:ext cx="2133600" cy="1588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24" idx="2"/>
            <a:endCxn id="21" idx="6"/>
          </p:cNvCxnSpPr>
          <p:nvPr/>
        </p:nvCxnSpPr>
        <p:spPr>
          <a:xfrm rot="10800000">
            <a:off x="3657600" y="3820180"/>
            <a:ext cx="2133600" cy="1588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25" idx="2"/>
            <a:endCxn id="22" idx="6"/>
          </p:cNvCxnSpPr>
          <p:nvPr/>
        </p:nvCxnSpPr>
        <p:spPr>
          <a:xfrm rot="10800000">
            <a:off x="3657600" y="4886980"/>
            <a:ext cx="2133600" cy="1588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66" name="TextBox 3"/>
          <p:cNvSpPr txBox="1">
            <a:spLocks noChangeArrowheads="1"/>
          </p:cNvSpPr>
          <p:nvPr/>
        </p:nvSpPr>
        <p:spPr bwMode="auto">
          <a:xfrm>
            <a:off x="422275" y="138113"/>
            <a:ext cx="829945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800" dirty="0"/>
              <a:t>Truthful Bidding is Not Necessarily an Equilibrium! 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246063" y="5599113"/>
            <a:ext cx="85264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/>
              <a:t>If each bidder bids their true valuation, then A gets Slot 1 and </a:t>
            </a:r>
            <a:r>
              <a:rPr lang="en-US" sz="2800" dirty="0" smtClean="0"/>
              <a:t>her payoff </a:t>
            </a:r>
            <a:r>
              <a:rPr lang="en-US" sz="2800" dirty="0"/>
              <a:t>is </a:t>
            </a:r>
            <a:r>
              <a:rPr lang="en-US" sz="2800" dirty="0" smtClean="0"/>
              <a:t>7*10-6*10=10</a:t>
            </a:r>
            <a:endParaRPr lang="en-US" sz="2800" dirty="0"/>
          </a:p>
        </p:txBody>
      </p:sp>
      <p:sp>
        <p:nvSpPr>
          <p:cNvPr id="20" name="Oval 19"/>
          <p:cNvSpPr/>
          <p:nvPr/>
        </p:nvSpPr>
        <p:spPr>
          <a:xfrm>
            <a:off x="3200400" y="2514600"/>
            <a:ext cx="457200" cy="457200"/>
          </a:xfrm>
          <a:prstGeom prst="ellipse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21" name="Oval 20"/>
          <p:cNvSpPr/>
          <p:nvPr/>
        </p:nvSpPr>
        <p:spPr>
          <a:xfrm>
            <a:off x="3200400" y="3591580"/>
            <a:ext cx="457200" cy="457200"/>
          </a:xfrm>
          <a:prstGeom prst="ellipse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22" name="Oval 21"/>
          <p:cNvSpPr/>
          <p:nvPr/>
        </p:nvSpPr>
        <p:spPr>
          <a:xfrm>
            <a:off x="3200400" y="4658380"/>
            <a:ext cx="457200" cy="457200"/>
          </a:xfrm>
          <a:prstGeom prst="ellipse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23" name="Oval 22"/>
          <p:cNvSpPr/>
          <p:nvPr/>
        </p:nvSpPr>
        <p:spPr>
          <a:xfrm>
            <a:off x="5791200" y="251460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5791200" y="359158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25" name="Oval 24"/>
          <p:cNvSpPr/>
          <p:nvPr/>
        </p:nvSpPr>
        <p:spPr>
          <a:xfrm>
            <a:off x="5791200" y="465838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0" y="3200400"/>
            <a:ext cx="2438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tx2"/>
                </a:solidFill>
              </a:rPr>
              <a:t>Click-through rates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905000" y="24384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10</a:t>
            </a:r>
            <a:endParaRPr lang="en-US" sz="2400" dirty="0"/>
          </a:p>
        </p:txBody>
      </p:sp>
      <p:sp>
        <p:nvSpPr>
          <p:cNvPr id="30" name="TextBox 29"/>
          <p:cNvSpPr txBox="1"/>
          <p:nvPr/>
        </p:nvSpPr>
        <p:spPr>
          <a:xfrm>
            <a:off x="1905000" y="3587115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4</a:t>
            </a:r>
            <a:endParaRPr lang="en-US" sz="2400" dirty="0"/>
          </a:p>
        </p:txBody>
      </p:sp>
      <p:sp>
        <p:nvSpPr>
          <p:cNvPr id="31" name="TextBox 30"/>
          <p:cNvSpPr txBox="1"/>
          <p:nvPr/>
        </p:nvSpPr>
        <p:spPr>
          <a:xfrm>
            <a:off x="1905000" y="465838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0</a:t>
            </a:r>
            <a:endParaRPr lang="en-US" sz="2400" dirty="0"/>
          </a:p>
        </p:txBody>
      </p:sp>
      <p:sp>
        <p:nvSpPr>
          <p:cNvPr id="44" name="TextBox 43"/>
          <p:cNvSpPr txBox="1"/>
          <p:nvPr/>
        </p:nvSpPr>
        <p:spPr>
          <a:xfrm>
            <a:off x="7162800" y="5105400"/>
            <a:ext cx="182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tx2"/>
                </a:solidFill>
              </a:rPr>
              <a:t>Value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391400" y="24384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7</a:t>
            </a:r>
            <a:endParaRPr lang="en-US" sz="2400" dirty="0"/>
          </a:p>
        </p:txBody>
      </p:sp>
      <p:sp>
        <p:nvSpPr>
          <p:cNvPr id="46" name="TextBox 45"/>
          <p:cNvSpPr txBox="1"/>
          <p:nvPr/>
        </p:nvSpPr>
        <p:spPr>
          <a:xfrm>
            <a:off x="7391400" y="3587115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6</a:t>
            </a:r>
            <a:endParaRPr lang="en-US" sz="2400" dirty="0"/>
          </a:p>
        </p:txBody>
      </p:sp>
      <p:sp>
        <p:nvSpPr>
          <p:cNvPr id="47" name="TextBox 46"/>
          <p:cNvSpPr txBox="1"/>
          <p:nvPr/>
        </p:nvSpPr>
        <p:spPr>
          <a:xfrm>
            <a:off x="7391400" y="465838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48" name="TextBox 47"/>
          <p:cNvSpPr txBox="1"/>
          <p:nvPr/>
        </p:nvSpPr>
        <p:spPr>
          <a:xfrm>
            <a:off x="6172200" y="5105400"/>
            <a:ext cx="182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tx2"/>
                </a:solidFill>
              </a:rPr>
              <a:t>Bid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6400800" y="2463225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7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400800" y="361194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6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400800" y="4683205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1</a:t>
            </a:r>
            <a:endParaRPr lang="en-US" sz="2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48" grpId="0"/>
      <p:bldP spid="49" grpId="0"/>
      <p:bldP spid="50" grpId="0"/>
      <p:bldP spid="51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7" name="Straight Connector 36"/>
          <p:cNvCxnSpPr>
            <a:stCxn id="23" idx="2"/>
            <a:endCxn id="21" idx="6"/>
          </p:cNvCxnSpPr>
          <p:nvPr/>
        </p:nvCxnSpPr>
        <p:spPr>
          <a:xfrm rot="10800000" flipV="1">
            <a:off x="3657600" y="2743200"/>
            <a:ext cx="2133600" cy="1076980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24" idx="2"/>
            <a:endCxn id="20" idx="6"/>
          </p:cNvCxnSpPr>
          <p:nvPr/>
        </p:nvCxnSpPr>
        <p:spPr>
          <a:xfrm rot="10800000">
            <a:off x="3657600" y="2743200"/>
            <a:ext cx="2133600" cy="1076980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25" idx="2"/>
            <a:endCxn id="22" idx="6"/>
          </p:cNvCxnSpPr>
          <p:nvPr/>
        </p:nvCxnSpPr>
        <p:spPr>
          <a:xfrm rot="10800000">
            <a:off x="3657600" y="4886980"/>
            <a:ext cx="2133600" cy="1588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66" name="TextBox 3"/>
          <p:cNvSpPr txBox="1">
            <a:spLocks noChangeArrowheads="1"/>
          </p:cNvSpPr>
          <p:nvPr/>
        </p:nvSpPr>
        <p:spPr bwMode="auto">
          <a:xfrm>
            <a:off x="422275" y="138113"/>
            <a:ext cx="829945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800" dirty="0"/>
              <a:t>Truthful Bidding is Not Necessarily an Equilibrium! 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246063" y="5599113"/>
            <a:ext cx="85264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 smtClean="0"/>
              <a:t>If A were to bid 5, then she gets Slot 2 and her payoff is 7*4-1*4=24 (which is higher than 10!).</a:t>
            </a:r>
            <a:endParaRPr lang="en-US" sz="2800" dirty="0"/>
          </a:p>
        </p:txBody>
      </p:sp>
      <p:sp>
        <p:nvSpPr>
          <p:cNvPr id="20" name="Oval 19"/>
          <p:cNvSpPr/>
          <p:nvPr/>
        </p:nvSpPr>
        <p:spPr>
          <a:xfrm>
            <a:off x="3200400" y="2514600"/>
            <a:ext cx="457200" cy="457200"/>
          </a:xfrm>
          <a:prstGeom prst="ellipse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21" name="Oval 20"/>
          <p:cNvSpPr/>
          <p:nvPr/>
        </p:nvSpPr>
        <p:spPr>
          <a:xfrm>
            <a:off x="3200400" y="3591580"/>
            <a:ext cx="457200" cy="457200"/>
          </a:xfrm>
          <a:prstGeom prst="ellipse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22" name="Oval 21"/>
          <p:cNvSpPr/>
          <p:nvPr/>
        </p:nvSpPr>
        <p:spPr>
          <a:xfrm>
            <a:off x="3200400" y="4658380"/>
            <a:ext cx="457200" cy="457200"/>
          </a:xfrm>
          <a:prstGeom prst="ellipse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23" name="Oval 22"/>
          <p:cNvSpPr/>
          <p:nvPr/>
        </p:nvSpPr>
        <p:spPr>
          <a:xfrm>
            <a:off x="5791200" y="251460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5791200" y="359158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25" name="Oval 24"/>
          <p:cNvSpPr/>
          <p:nvPr/>
        </p:nvSpPr>
        <p:spPr>
          <a:xfrm>
            <a:off x="5791200" y="465838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0" y="3200400"/>
            <a:ext cx="2438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tx2"/>
                </a:solidFill>
              </a:rPr>
              <a:t>Click-through rates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905000" y="24384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10</a:t>
            </a:r>
            <a:endParaRPr lang="en-US" sz="2400" dirty="0"/>
          </a:p>
        </p:txBody>
      </p:sp>
      <p:sp>
        <p:nvSpPr>
          <p:cNvPr id="30" name="TextBox 29"/>
          <p:cNvSpPr txBox="1"/>
          <p:nvPr/>
        </p:nvSpPr>
        <p:spPr>
          <a:xfrm>
            <a:off x="1905000" y="3587115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4</a:t>
            </a:r>
            <a:endParaRPr lang="en-US" sz="2400" dirty="0"/>
          </a:p>
        </p:txBody>
      </p:sp>
      <p:sp>
        <p:nvSpPr>
          <p:cNvPr id="31" name="TextBox 30"/>
          <p:cNvSpPr txBox="1"/>
          <p:nvPr/>
        </p:nvSpPr>
        <p:spPr>
          <a:xfrm>
            <a:off x="1905000" y="465838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0</a:t>
            </a:r>
            <a:endParaRPr lang="en-US" sz="2400" dirty="0"/>
          </a:p>
        </p:txBody>
      </p:sp>
      <p:sp>
        <p:nvSpPr>
          <p:cNvPr id="44" name="TextBox 43"/>
          <p:cNvSpPr txBox="1"/>
          <p:nvPr/>
        </p:nvSpPr>
        <p:spPr>
          <a:xfrm>
            <a:off x="7162800" y="5105400"/>
            <a:ext cx="182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tx2"/>
                </a:solidFill>
              </a:rPr>
              <a:t>Value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391400" y="24384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7</a:t>
            </a:r>
            <a:endParaRPr lang="en-US" sz="2400" dirty="0"/>
          </a:p>
        </p:txBody>
      </p:sp>
      <p:sp>
        <p:nvSpPr>
          <p:cNvPr id="46" name="TextBox 45"/>
          <p:cNvSpPr txBox="1"/>
          <p:nvPr/>
        </p:nvSpPr>
        <p:spPr>
          <a:xfrm>
            <a:off x="7391400" y="3587115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6</a:t>
            </a:r>
            <a:endParaRPr lang="en-US" sz="2400" dirty="0"/>
          </a:p>
        </p:txBody>
      </p:sp>
      <p:sp>
        <p:nvSpPr>
          <p:cNvPr id="47" name="TextBox 46"/>
          <p:cNvSpPr txBox="1"/>
          <p:nvPr/>
        </p:nvSpPr>
        <p:spPr>
          <a:xfrm>
            <a:off x="7391400" y="465838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48" name="TextBox 47"/>
          <p:cNvSpPr txBox="1"/>
          <p:nvPr/>
        </p:nvSpPr>
        <p:spPr>
          <a:xfrm>
            <a:off x="6172200" y="5105400"/>
            <a:ext cx="182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tx2"/>
                </a:solidFill>
              </a:rPr>
              <a:t>Bid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6400800" y="2463225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5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400800" y="361194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6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400800" y="4683205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1</a:t>
            </a:r>
            <a:endParaRPr lang="en-US" sz="2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48" grpId="0"/>
      <p:bldP spid="49" grpId="0"/>
      <p:bldP spid="50" grpId="0"/>
      <p:bldP spid="51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" name="Straight Connector 42"/>
          <p:cNvCxnSpPr>
            <a:stCxn id="26" idx="2"/>
            <a:endCxn id="24" idx="6"/>
          </p:cNvCxnSpPr>
          <p:nvPr/>
        </p:nvCxnSpPr>
        <p:spPr>
          <a:xfrm rot="10800000" flipV="1">
            <a:off x="3657600" y="924580"/>
            <a:ext cx="2133600" cy="1076980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>
            <a:stCxn id="27" idx="2"/>
            <a:endCxn id="23" idx="6"/>
          </p:cNvCxnSpPr>
          <p:nvPr/>
        </p:nvCxnSpPr>
        <p:spPr>
          <a:xfrm rot="10800000">
            <a:off x="3657600" y="924580"/>
            <a:ext cx="2133600" cy="1076980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stCxn id="28" idx="2"/>
            <a:endCxn id="25" idx="6"/>
          </p:cNvCxnSpPr>
          <p:nvPr/>
        </p:nvCxnSpPr>
        <p:spPr>
          <a:xfrm rot="10800000">
            <a:off x="3657600" y="3068360"/>
            <a:ext cx="2133600" cy="1588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595313" y="3630613"/>
            <a:ext cx="764857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/>
              <a:t>Bidder A bids 5, B bids 4 and C bids 1 is an equilibrium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595313" y="4821238"/>
            <a:ext cx="7648575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dirty="0"/>
              <a:t>Bidder A bids 3, B bids 5 and C bids 1 is also an equilibrium (and it’s not socially optimal, since it assigns B the highest </a:t>
            </a:r>
            <a:r>
              <a:rPr lang="en-US" sz="2800" dirty="0" smtClean="0"/>
              <a:t>slot)</a:t>
            </a:r>
            <a:endParaRPr lang="en-US" sz="2800" dirty="0"/>
          </a:p>
        </p:txBody>
      </p:sp>
      <p:cxnSp>
        <p:nvCxnSpPr>
          <p:cNvPr id="20" name="Straight Connector 19"/>
          <p:cNvCxnSpPr>
            <a:stCxn id="26" idx="2"/>
            <a:endCxn id="23" idx="6"/>
          </p:cNvCxnSpPr>
          <p:nvPr/>
        </p:nvCxnSpPr>
        <p:spPr>
          <a:xfrm rot="10800000">
            <a:off x="3657600" y="924580"/>
            <a:ext cx="2133600" cy="1588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27" idx="2"/>
            <a:endCxn id="24" idx="6"/>
          </p:cNvCxnSpPr>
          <p:nvPr/>
        </p:nvCxnSpPr>
        <p:spPr>
          <a:xfrm rot="10800000">
            <a:off x="3657600" y="2001560"/>
            <a:ext cx="2133600" cy="1588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28" idx="2"/>
            <a:endCxn id="25" idx="6"/>
          </p:cNvCxnSpPr>
          <p:nvPr/>
        </p:nvCxnSpPr>
        <p:spPr>
          <a:xfrm rot="10800000">
            <a:off x="3657600" y="3068360"/>
            <a:ext cx="2133600" cy="1588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3200400" y="695980"/>
            <a:ext cx="457200" cy="457200"/>
          </a:xfrm>
          <a:prstGeom prst="ellipse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3200400" y="1772960"/>
            <a:ext cx="457200" cy="457200"/>
          </a:xfrm>
          <a:prstGeom prst="ellipse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25" name="Oval 24"/>
          <p:cNvSpPr/>
          <p:nvPr/>
        </p:nvSpPr>
        <p:spPr>
          <a:xfrm>
            <a:off x="3200400" y="2839760"/>
            <a:ext cx="457200" cy="457200"/>
          </a:xfrm>
          <a:prstGeom prst="ellipse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26" name="Oval 25"/>
          <p:cNvSpPr/>
          <p:nvPr/>
        </p:nvSpPr>
        <p:spPr>
          <a:xfrm>
            <a:off x="5791200" y="69598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5791200" y="177296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28" name="Oval 27"/>
          <p:cNvSpPr/>
          <p:nvPr/>
        </p:nvSpPr>
        <p:spPr>
          <a:xfrm>
            <a:off x="5791200" y="283976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0" y="1381780"/>
            <a:ext cx="2438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tx2"/>
                </a:solidFill>
              </a:rPr>
              <a:t>Click-through rates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905000" y="61978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10</a:t>
            </a:r>
            <a:endParaRPr lang="en-US" sz="2400" dirty="0"/>
          </a:p>
        </p:txBody>
      </p:sp>
      <p:sp>
        <p:nvSpPr>
          <p:cNvPr id="31" name="TextBox 30"/>
          <p:cNvSpPr txBox="1"/>
          <p:nvPr/>
        </p:nvSpPr>
        <p:spPr>
          <a:xfrm>
            <a:off x="1905000" y="1768495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4</a:t>
            </a:r>
            <a:endParaRPr lang="en-US" sz="2400" dirty="0"/>
          </a:p>
        </p:txBody>
      </p:sp>
      <p:sp>
        <p:nvSpPr>
          <p:cNvPr id="32" name="TextBox 31"/>
          <p:cNvSpPr txBox="1"/>
          <p:nvPr/>
        </p:nvSpPr>
        <p:spPr>
          <a:xfrm>
            <a:off x="1905000" y="283976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0</a:t>
            </a:r>
            <a:endParaRPr lang="en-US" sz="2400" dirty="0"/>
          </a:p>
        </p:txBody>
      </p:sp>
      <p:sp>
        <p:nvSpPr>
          <p:cNvPr id="33" name="TextBox 32"/>
          <p:cNvSpPr txBox="1"/>
          <p:nvPr/>
        </p:nvSpPr>
        <p:spPr>
          <a:xfrm>
            <a:off x="7315200" y="1534180"/>
            <a:ext cx="1828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tx2"/>
                </a:solidFill>
              </a:rPr>
              <a:t>Value</a:t>
            </a:r>
          </a:p>
          <a:p>
            <a:pPr algn="ctr"/>
            <a:r>
              <a:rPr lang="en-US" sz="2800" dirty="0" smtClean="0">
                <a:solidFill>
                  <a:schemeClr val="tx2"/>
                </a:solidFill>
              </a:rPr>
              <a:t>per click</a:t>
            </a:r>
            <a:endParaRPr lang="en-US" sz="2800" dirty="0">
              <a:solidFill>
                <a:schemeClr val="tx2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705600" y="6096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7</a:t>
            </a:r>
            <a:endParaRPr lang="en-US" sz="2400" dirty="0"/>
          </a:p>
        </p:txBody>
      </p:sp>
      <p:sp>
        <p:nvSpPr>
          <p:cNvPr id="35" name="TextBox 34"/>
          <p:cNvSpPr txBox="1"/>
          <p:nvPr/>
        </p:nvSpPr>
        <p:spPr>
          <a:xfrm>
            <a:off x="6705600" y="1758315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6</a:t>
            </a:r>
            <a:endParaRPr lang="en-US" sz="2400" dirty="0"/>
          </a:p>
        </p:txBody>
      </p:sp>
      <p:sp>
        <p:nvSpPr>
          <p:cNvPr id="36" name="TextBox 35"/>
          <p:cNvSpPr txBox="1"/>
          <p:nvPr/>
        </p:nvSpPr>
        <p:spPr>
          <a:xfrm>
            <a:off x="6705600" y="282958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37" name="TextBox 36"/>
          <p:cNvSpPr txBox="1"/>
          <p:nvPr/>
        </p:nvSpPr>
        <p:spPr>
          <a:xfrm>
            <a:off x="6446520" y="609600"/>
            <a:ext cx="64008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5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446520" y="1758315"/>
            <a:ext cx="64008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4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446520" y="2829580"/>
            <a:ext cx="64008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1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477000" y="609600"/>
            <a:ext cx="64008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3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477000" y="1758315"/>
            <a:ext cx="64008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5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477000" y="2829580"/>
            <a:ext cx="64008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1</a:t>
            </a:r>
            <a:endParaRPr lang="en-US" sz="2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/>
          <p:cNvSpPr txBox="1">
            <a:spLocks noChangeArrowheads="1"/>
          </p:cNvSpPr>
          <p:nvPr/>
        </p:nvSpPr>
        <p:spPr bwMode="auto">
          <a:xfrm>
            <a:off x="319088" y="2174875"/>
            <a:ext cx="858996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n-US" sz="4800" dirty="0" smtClean="0"/>
          </a:p>
          <a:p>
            <a:pPr algn="ctr"/>
            <a:r>
              <a:rPr lang="en-US" sz="4800" dirty="0" smtClean="0"/>
              <a:t>What are the “nice” </a:t>
            </a:r>
            <a:r>
              <a:rPr lang="en-US" sz="4800" dirty="0" err="1" smtClean="0"/>
              <a:t>equilibria</a:t>
            </a:r>
            <a:r>
              <a:rPr lang="en-US" sz="4800" dirty="0" smtClean="0"/>
              <a:t>?</a:t>
            </a:r>
            <a:endParaRPr lang="en-US" sz="4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Straight Connector 29"/>
          <p:cNvCxnSpPr>
            <a:stCxn id="10" idx="6"/>
            <a:endCxn id="13" idx="2"/>
          </p:cNvCxnSpPr>
          <p:nvPr/>
        </p:nvCxnSpPr>
        <p:spPr>
          <a:xfrm>
            <a:off x="2743200" y="2219980"/>
            <a:ext cx="2133600" cy="1588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11" idx="6"/>
            <a:endCxn id="14" idx="2"/>
          </p:cNvCxnSpPr>
          <p:nvPr/>
        </p:nvCxnSpPr>
        <p:spPr>
          <a:xfrm>
            <a:off x="2743200" y="3515380"/>
            <a:ext cx="2133600" cy="1588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12" idx="6"/>
            <a:endCxn id="15" idx="2"/>
          </p:cNvCxnSpPr>
          <p:nvPr/>
        </p:nvCxnSpPr>
        <p:spPr>
          <a:xfrm>
            <a:off x="2743200" y="4810780"/>
            <a:ext cx="2133600" cy="1588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“Market-clearing equilibrium”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2286000" y="1991380"/>
            <a:ext cx="457200" cy="457200"/>
          </a:xfrm>
          <a:prstGeom prst="ellipse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2286000" y="3286780"/>
            <a:ext cx="457200" cy="457200"/>
          </a:xfrm>
          <a:prstGeom prst="ellipse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2286000" y="4582180"/>
            <a:ext cx="457200" cy="457200"/>
          </a:xfrm>
          <a:prstGeom prst="ellipse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4876800" y="199138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4876800" y="328678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4876800" y="458218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685800" y="191518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(= 10 * 4)</a:t>
            </a:r>
            <a:endParaRPr lang="en-US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6858000" y="1905000"/>
            <a:ext cx="228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7 x (10, 4, 0) = (70, 28, 0)</a:t>
            </a:r>
            <a:endParaRPr lang="en-US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6781800" y="3200400"/>
            <a:ext cx="236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6 x (10, 4, 0) = (60, 24, 0)</a:t>
            </a:r>
            <a:endParaRPr lang="en-US" sz="2400" dirty="0"/>
          </a:p>
        </p:txBody>
      </p:sp>
      <p:sp>
        <p:nvSpPr>
          <p:cNvPr id="22" name="TextBox 21"/>
          <p:cNvSpPr txBox="1"/>
          <p:nvPr/>
        </p:nvSpPr>
        <p:spPr>
          <a:xfrm>
            <a:off x="6781800" y="4495800"/>
            <a:ext cx="236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1 x (10, 4, 0) = (10, 4, 0)</a:t>
            </a:r>
            <a:endParaRPr lang="en-US" sz="2400" dirty="0"/>
          </a:p>
        </p:txBody>
      </p:sp>
      <p:sp>
        <p:nvSpPr>
          <p:cNvPr id="21" name="TextBox 20"/>
          <p:cNvSpPr txBox="1"/>
          <p:nvPr/>
        </p:nvSpPr>
        <p:spPr>
          <a:xfrm>
            <a:off x="0" y="19050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40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85800" y="328678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(= 4 * 1)</a:t>
            </a:r>
            <a:endParaRPr lang="en-US" sz="2400" dirty="0"/>
          </a:p>
        </p:txBody>
      </p:sp>
      <p:sp>
        <p:nvSpPr>
          <p:cNvPr id="29" name="TextBox 28"/>
          <p:cNvSpPr txBox="1"/>
          <p:nvPr/>
        </p:nvSpPr>
        <p:spPr>
          <a:xfrm>
            <a:off x="0" y="32766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4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85800" y="4567535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(= 0 * 0)</a:t>
            </a:r>
            <a:endParaRPr lang="en-US" sz="2400" dirty="0"/>
          </a:p>
        </p:txBody>
      </p:sp>
      <p:sp>
        <p:nvSpPr>
          <p:cNvPr id="33" name="TextBox 32"/>
          <p:cNvSpPr txBox="1"/>
          <p:nvPr/>
        </p:nvSpPr>
        <p:spPr>
          <a:xfrm>
            <a:off x="0" y="4557355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0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010400" y="1295400"/>
            <a:ext cx="182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tx2"/>
                </a:solidFill>
              </a:rPr>
              <a:t>Value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486400" y="1295400"/>
            <a:ext cx="182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tx2"/>
                </a:solidFill>
              </a:rPr>
              <a:t>Bid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638800" y="190500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&gt; 4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638800" y="3195935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4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638800" y="4567535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1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0" y="5562600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Market-clearing prices/matching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smtClean="0"/>
              <a:t>players maximize payoff </a:t>
            </a:r>
            <a:r>
              <a:rPr lang="en-US" sz="2800" dirty="0" smtClean="0">
                <a:sym typeface="Wingdings" pitchFamily="2" charset="2"/>
              </a:rPr>
              <a:t> no one wants to raise or lower bid</a:t>
            </a:r>
            <a:r>
              <a:rPr lang="en-US" sz="2800" dirty="0" smtClean="0"/>
              <a:t> </a:t>
            </a:r>
            <a:endParaRPr lang="en-US" sz="28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35" grpId="0"/>
      <p:bldP spid="3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/>
          <p:cNvSpPr txBox="1">
            <a:spLocks noChangeArrowheads="1"/>
          </p:cNvSpPr>
          <p:nvPr/>
        </p:nvSpPr>
        <p:spPr bwMode="auto">
          <a:xfrm>
            <a:off x="319088" y="2174875"/>
            <a:ext cx="8589962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800"/>
              <a:t>Is There a Way to Encourage Truthful Bidding?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663575" y="120650"/>
            <a:ext cx="78168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800"/>
              <a:t>Second Price Sealed Bid Auctions Revisited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942975" y="1827213"/>
            <a:ext cx="73406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dirty="0"/>
              <a:t>If bidders values in decreasing order were v</a:t>
            </a:r>
            <a:r>
              <a:rPr lang="en-US" sz="2800" baseline="-25000" dirty="0"/>
              <a:t>1</a:t>
            </a:r>
            <a:r>
              <a:rPr lang="en-US" sz="2800" dirty="0"/>
              <a:t>, v</a:t>
            </a:r>
            <a:r>
              <a:rPr lang="en-US" sz="2800" baseline="-25000" dirty="0"/>
              <a:t>2</a:t>
            </a:r>
            <a:r>
              <a:rPr lang="en-US" sz="2800" dirty="0"/>
              <a:t>, v</a:t>
            </a:r>
            <a:r>
              <a:rPr lang="en-US" sz="2800" baseline="-25000" dirty="0"/>
              <a:t>3</a:t>
            </a:r>
            <a:r>
              <a:rPr lang="en-US" sz="2800" dirty="0"/>
              <a:t>, …, </a:t>
            </a:r>
            <a:r>
              <a:rPr lang="en-US" sz="2800" dirty="0" err="1"/>
              <a:t>v</a:t>
            </a:r>
            <a:r>
              <a:rPr lang="en-US" sz="2800" baseline="-25000" dirty="0" err="1"/>
              <a:t>n</a:t>
            </a:r>
            <a:endParaRPr lang="en-US" sz="2800" baseline="-25000" dirty="0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942975" y="2952750"/>
            <a:ext cx="380732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/>
              <a:t>Then bidder 1 would win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942975" y="3648075"/>
            <a:ext cx="755808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/>
              <a:t>If bidder 1 were not present, the object would go to bidder 2, who values it at v</a:t>
            </a:r>
            <a:r>
              <a:rPr lang="en-US" sz="2800" baseline="-25000"/>
              <a:t>2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942975" y="4773613"/>
            <a:ext cx="771525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dirty="0"/>
              <a:t>Bidders 2, 3, …, n collectively experience a </a:t>
            </a:r>
            <a:r>
              <a:rPr lang="en-US" sz="2800" dirty="0">
                <a:solidFill>
                  <a:schemeClr val="tx2"/>
                </a:solidFill>
              </a:rPr>
              <a:t>harm</a:t>
            </a:r>
            <a:r>
              <a:rPr lang="en-US" sz="2800" dirty="0"/>
              <a:t> of v</a:t>
            </a:r>
            <a:r>
              <a:rPr lang="en-US" sz="2800" baseline="-25000" dirty="0"/>
              <a:t>2</a:t>
            </a:r>
            <a:r>
              <a:rPr lang="en-US" sz="2800" dirty="0"/>
              <a:t> because bidder 1 is there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1"/>
          <p:cNvSpPr txBox="1">
            <a:spLocks noChangeArrowheads="1"/>
          </p:cNvSpPr>
          <p:nvPr/>
        </p:nvSpPr>
        <p:spPr bwMode="auto">
          <a:xfrm>
            <a:off x="782638" y="977900"/>
            <a:ext cx="7621587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800"/>
              <a:t>Vickrey-Clarcke-Groves Mechanism</a:t>
            </a: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471488" y="2886075"/>
            <a:ext cx="824388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600"/>
              <a:t>Each individual is charged the harm they cause to the rest of the world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9" name="Straight Connector 48"/>
          <p:cNvCxnSpPr>
            <a:stCxn id="28" idx="2"/>
            <a:endCxn id="24" idx="6"/>
          </p:cNvCxnSpPr>
          <p:nvPr/>
        </p:nvCxnSpPr>
        <p:spPr>
          <a:xfrm rot="10800000">
            <a:off x="3048000" y="695980"/>
            <a:ext cx="2133600" cy="1076980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>
            <a:stCxn id="29" idx="2"/>
            <a:endCxn id="25" idx="6"/>
          </p:cNvCxnSpPr>
          <p:nvPr/>
        </p:nvCxnSpPr>
        <p:spPr>
          <a:xfrm rot="10800000">
            <a:off x="3048000" y="1772960"/>
            <a:ext cx="2133600" cy="1066800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27" idx="2"/>
            <a:endCxn id="24" idx="6"/>
          </p:cNvCxnSpPr>
          <p:nvPr/>
        </p:nvCxnSpPr>
        <p:spPr>
          <a:xfrm rot="10800000">
            <a:off x="3048000" y="695980"/>
            <a:ext cx="2133600" cy="1588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28" idx="2"/>
            <a:endCxn id="25" idx="6"/>
          </p:cNvCxnSpPr>
          <p:nvPr/>
        </p:nvCxnSpPr>
        <p:spPr>
          <a:xfrm rot="10800000">
            <a:off x="3048000" y="1772960"/>
            <a:ext cx="2133600" cy="1588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>
            <a:stCxn id="29" idx="2"/>
            <a:endCxn id="26" idx="6"/>
          </p:cNvCxnSpPr>
          <p:nvPr/>
        </p:nvCxnSpPr>
        <p:spPr>
          <a:xfrm rot="10800000">
            <a:off x="3048000" y="2839760"/>
            <a:ext cx="2133600" cy="1588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44" name="TextBox 15"/>
          <p:cNvSpPr txBox="1">
            <a:spLocks noChangeArrowheads="1"/>
          </p:cNvSpPr>
          <p:nvPr/>
        </p:nvSpPr>
        <p:spPr bwMode="auto">
          <a:xfrm>
            <a:off x="244475" y="3416300"/>
            <a:ext cx="819308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dirty="0"/>
              <a:t>First assign items to buyers so as to maximize total valuation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244475" y="4506913"/>
            <a:ext cx="73684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/>
              <a:t>What is the harm caused by bidder A’s existence?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244475" y="5168900"/>
            <a:ext cx="8636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dirty="0"/>
              <a:t>If bidder A was not there, B would make </a:t>
            </a:r>
            <a:r>
              <a:rPr lang="en-US" sz="2800" dirty="0" smtClean="0"/>
              <a:t>60 </a:t>
            </a:r>
            <a:r>
              <a:rPr lang="en-US" sz="2800" dirty="0"/>
              <a:t>and C would make </a:t>
            </a:r>
            <a:r>
              <a:rPr lang="en-US" sz="2800" dirty="0" smtClean="0"/>
              <a:t>4, </a:t>
            </a:r>
            <a:r>
              <a:rPr lang="en-US" sz="2800" dirty="0"/>
              <a:t>which improves their combined valuation by </a:t>
            </a:r>
            <a:r>
              <a:rPr lang="en-US" sz="2800" dirty="0" smtClean="0"/>
              <a:t>40. </a:t>
            </a:r>
            <a:r>
              <a:rPr lang="en-US" sz="2800" dirty="0"/>
              <a:t>So A has to pay </a:t>
            </a:r>
            <a:r>
              <a:rPr lang="en-US" sz="2800" dirty="0" smtClean="0"/>
              <a:t>40.</a:t>
            </a:r>
            <a:endParaRPr lang="en-US" sz="2800" dirty="0"/>
          </a:p>
        </p:txBody>
      </p:sp>
      <p:sp>
        <p:nvSpPr>
          <p:cNvPr id="24" name="Oval 23"/>
          <p:cNvSpPr/>
          <p:nvPr/>
        </p:nvSpPr>
        <p:spPr>
          <a:xfrm>
            <a:off x="2590800" y="467380"/>
            <a:ext cx="457200" cy="457200"/>
          </a:xfrm>
          <a:prstGeom prst="ellipse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25" name="Oval 24"/>
          <p:cNvSpPr/>
          <p:nvPr/>
        </p:nvSpPr>
        <p:spPr>
          <a:xfrm>
            <a:off x="2590800" y="1544360"/>
            <a:ext cx="457200" cy="457200"/>
          </a:xfrm>
          <a:prstGeom prst="ellipse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26" name="Oval 25"/>
          <p:cNvSpPr/>
          <p:nvPr/>
        </p:nvSpPr>
        <p:spPr>
          <a:xfrm>
            <a:off x="2590800" y="2611160"/>
            <a:ext cx="457200" cy="457200"/>
          </a:xfrm>
          <a:prstGeom prst="ellipse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5181600" y="46738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28" name="Oval 27"/>
          <p:cNvSpPr/>
          <p:nvPr/>
        </p:nvSpPr>
        <p:spPr>
          <a:xfrm>
            <a:off x="5181600" y="154436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5181600" y="261116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0" y="1153180"/>
            <a:ext cx="2286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tx2"/>
                </a:solidFill>
              </a:rPr>
              <a:t>Click-through rates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676400" y="39118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10</a:t>
            </a:r>
            <a:endParaRPr lang="en-US" sz="2400" dirty="0"/>
          </a:p>
        </p:txBody>
      </p:sp>
      <p:sp>
        <p:nvSpPr>
          <p:cNvPr id="32" name="TextBox 31"/>
          <p:cNvSpPr txBox="1"/>
          <p:nvPr/>
        </p:nvSpPr>
        <p:spPr>
          <a:xfrm>
            <a:off x="1676400" y="1539895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4</a:t>
            </a:r>
            <a:endParaRPr lang="en-US" sz="2400" dirty="0"/>
          </a:p>
        </p:txBody>
      </p:sp>
      <p:sp>
        <p:nvSpPr>
          <p:cNvPr id="33" name="TextBox 32"/>
          <p:cNvSpPr txBox="1"/>
          <p:nvPr/>
        </p:nvSpPr>
        <p:spPr>
          <a:xfrm>
            <a:off x="1676400" y="261116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0</a:t>
            </a:r>
            <a:endParaRPr lang="en-US" sz="2400" dirty="0"/>
          </a:p>
        </p:txBody>
      </p:sp>
      <p:sp>
        <p:nvSpPr>
          <p:cNvPr id="34" name="TextBox 33"/>
          <p:cNvSpPr txBox="1"/>
          <p:nvPr/>
        </p:nvSpPr>
        <p:spPr>
          <a:xfrm>
            <a:off x="7467600" y="1305580"/>
            <a:ext cx="1676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tx2"/>
                </a:solidFill>
              </a:rPr>
              <a:t>Value</a:t>
            </a:r>
          </a:p>
          <a:p>
            <a:pPr algn="ctr"/>
            <a:r>
              <a:rPr lang="en-US" sz="2800" dirty="0" smtClean="0">
                <a:solidFill>
                  <a:schemeClr val="tx2"/>
                </a:solidFill>
              </a:rPr>
              <a:t>per click</a:t>
            </a:r>
            <a:endParaRPr lang="en-US" sz="2800" dirty="0">
              <a:solidFill>
                <a:schemeClr val="tx2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858000" y="3810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7</a:t>
            </a:r>
            <a:endParaRPr lang="en-US" sz="2400" dirty="0"/>
          </a:p>
        </p:txBody>
      </p:sp>
      <p:sp>
        <p:nvSpPr>
          <p:cNvPr id="36" name="TextBox 35"/>
          <p:cNvSpPr txBox="1"/>
          <p:nvPr/>
        </p:nvSpPr>
        <p:spPr>
          <a:xfrm>
            <a:off x="6858000" y="1529715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6</a:t>
            </a:r>
            <a:endParaRPr lang="en-US" sz="2400" dirty="0"/>
          </a:p>
        </p:txBody>
      </p:sp>
      <p:sp>
        <p:nvSpPr>
          <p:cNvPr id="37" name="TextBox 36"/>
          <p:cNvSpPr txBox="1"/>
          <p:nvPr/>
        </p:nvSpPr>
        <p:spPr>
          <a:xfrm>
            <a:off x="6858000" y="260098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41" name="TextBox 40"/>
          <p:cNvSpPr txBox="1"/>
          <p:nvPr/>
        </p:nvSpPr>
        <p:spPr>
          <a:xfrm>
            <a:off x="5715000" y="457200"/>
            <a:ext cx="144780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(70, 28, 0)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715000" y="1519535"/>
            <a:ext cx="144780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(60, 24, 0)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715000" y="2586335"/>
            <a:ext cx="144780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(10, 4, 0)</a:t>
            </a:r>
            <a:endParaRPr lang="en-US" sz="2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4" grpId="0"/>
      <p:bldP spid="16" grpId="0"/>
      <p:bldP spid="1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0" name="Straight Connector 49"/>
          <p:cNvCxnSpPr>
            <a:stCxn id="29" idx="2"/>
            <a:endCxn id="25" idx="6"/>
          </p:cNvCxnSpPr>
          <p:nvPr/>
        </p:nvCxnSpPr>
        <p:spPr>
          <a:xfrm rot="10800000">
            <a:off x="3048000" y="1772960"/>
            <a:ext cx="2133600" cy="1066800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27" idx="2"/>
            <a:endCxn id="24" idx="6"/>
          </p:cNvCxnSpPr>
          <p:nvPr/>
        </p:nvCxnSpPr>
        <p:spPr>
          <a:xfrm rot="10800000">
            <a:off x="3048000" y="695980"/>
            <a:ext cx="2133600" cy="1588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28" idx="2"/>
            <a:endCxn id="25" idx="6"/>
          </p:cNvCxnSpPr>
          <p:nvPr/>
        </p:nvCxnSpPr>
        <p:spPr>
          <a:xfrm rot="10800000">
            <a:off x="3048000" y="1772960"/>
            <a:ext cx="2133600" cy="1588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44" name="TextBox 15"/>
          <p:cNvSpPr txBox="1">
            <a:spLocks noChangeArrowheads="1"/>
          </p:cNvSpPr>
          <p:nvPr/>
        </p:nvSpPr>
        <p:spPr bwMode="auto">
          <a:xfrm>
            <a:off x="244475" y="3416300"/>
            <a:ext cx="819308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dirty="0" smtClean="0"/>
              <a:t>What is the harm caused by bidder B’s existence?</a:t>
            </a:r>
          </a:p>
          <a:p>
            <a:r>
              <a:rPr lang="en-US" sz="2800" dirty="0" smtClean="0"/>
              <a:t>	</a:t>
            </a:r>
            <a:r>
              <a:rPr lang="en-US" sz="2800" dirty="0" smtClean="0">
                <a:solidFill>
                  <a:schemeClr val="tx2"/>
                </a:solidFill>
              </a:rPr>
              <a:t>(70 + 4) – (70 + 0) = 4</a:t>
            </a:r>
            <a:endParaRPr lang="en-US" sz="2800" dirty="0">
              <a:solidFill>
                <a:schemeClr val="tx2"/>
              </a:solidFill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244475" y="4658380"/>
            <a:ext cx="738009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dirty="0"/>
              <a:t>What is the harm caused by bidder </a:t>
            </a:r>
            <a:r>
              <a:rPr lang="en-US" sz="2800" dirty="0" smtClean="0"/>
              <a:t>C’s </a:t>
            </a:r>
            <a:r>
              <a:rPr lang="en-US" sz="2800" dirty="0"/>
              <a:t>existence</a:t>
            </a:r>
            <a:r>
              <a:rPr lang="en-US" sz="2800" dirty="0" smtClean="0"/>
              <a:t>?</a:t>
            </a:r>
          </a:p>
          <a:p>
            <a:r>
              <a:rPr lang="en-US" sz="2800" dirty="0" smtClean="0"/>
              <a:t>	</a:t>
            </a:r>
            <a:r>
              <a:rPr lang="en-US" sz="2800" dirty="0" smtClean="0">
                <a:solidFill>
                  <a:schemeClr val="tx2"/>
                </a:solidFill>
              </a:rPr>
              <a:t>(70 + 24) – (70 + 24) = 0</a:t>
            </a:r>
            <a:endParaRPr lang="en-US" sz="2800" dirty="0">
              <a:solidFill>
                <a:schemeClr val="tx2"/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2590800" y="467380"/>
            <a:ext cx="457200" cy="457200"/>
          </a:xfrm>
          <a:prstGeom prst="ellipse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25" name="Oval 24"/>
          <p:cNvSpPr/>
          <p:nvPr/>
        </p:nvSpPr>
        <p:spPr>
          <a:xfrm>
            <a:off x="2590800" y="1544360"/>
            <a:ext cx="457200" cy="457200"/>
          </a:xfrm>
          <a:prstGeom prst="ellipse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26" name="Oval 25"/>
          <p:cNvSpPr/>
          <p:nvPr/>
        </p:nvSpPr>
        <p:spPr>
          <a:xfrm>
            <a:off x="2590800" y="2611160"/>
            <a:ext cx="457200" cy="457200"/>
          </a:xfrm>
          <a:prstGeom prst="ellipse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5181600" y="46738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28" name="Oval 27"/>
          <p:cNvSpPr/>
          <p:nvPr/>
        </p:nvSpPr>
        <p:spPr>
          <a:xfrm>
            <a:off x="5181600" y="154436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5181600" y="2611160"/>
            <a:ext cx="457200" cy="457200"/>
          </a:xfrm>
          <a:prstGeom prst="ellipse">
            <a:avLst/>
          </a:prstGeom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0" y="1153180"/>
            <a:ext cx="2286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tx2"/>
                </a:solidFill>
              </a:rPr>
              <a:t>Click-through rates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676400" y="39118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10</a:t>
            </a:r>
            <a:endParaRPr lang="en-US" sz="2400" dirty="0"/>
          </a:p>
        </p:txBody>
      </p:sp>
      <p:sp>
        <p:nvSpPr>
          <p:cNvPr id="32" name="TextBox 31"/>
          <p:cNvSpPr txBox="1"/>
          <p:nvPr/>
        </p:nvSpPr>
        <p:spPr>
          <a:xfrm>
            <a:off x="1676400" y="1539895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4</a:t>
            </a:r>
            <a:endParaRPr lang="en-US" sz="2400" dirty="0"/>
          </a:p>
        </p:txBody>
      </p:sp>
      <p:sp>
        <p:nvSpPr>
          <p:cNvPr id="33" name="TextBox 32"/>
          <p:cNvSpPr txBox="1"/>
          <p:nvPr/>
        </p:nvSpPr>
        <p:spPr>
          <a:xfrm>
            <a:off x="1676400" y="261116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0</a:t>
            </a:r>
            <a:endParaRPr lang="en-US" sz="2400" dirty="0"/>
          </a:p>
        </p:txBody>
      </p:sp>
      <p:sp>
        <p:nvSpPr>
          <p:cNvPr id="34" name="TextBox 33"/>
          <p:cNvSpPr txBox="1"/>
          <p:nvPr/>
        </p:nvSpPr>
        <p:spPr>
          <a:xfrm>
            <a:off x="7467600" y="1305580"/>
            <a:ext cx="1676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tx2"/>
                </a:solidFill>
              </a:rPr>
              <a:t>Value</a:t>
            </a:r>
          </a:p>
          <a:p>
            <a:pPr algn="ctr"/>
            <a:r>
              <a:rPr lang="en-US" sz="2800" dirty="0" smtClean="0">
                <a:solidFill>
                  <a:schemeClr val="tx2"/>
                </a:solidFill>
              </a:rPr>
              <a:t>per click</a:t>
            </a:r>
            <a:endParaRPr lang="en-US" sz="2800" dirty="0">
              <a:solidFill>
                <a:schemeClr val="tx2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858000" y="3810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7</a:t>
            </a:r>
            <a:endParaRPr lang="en-US" sz="2400" dirty="0"/>
          </a:p>
        </p:txBody>
      </p:sp>
      <p:sp>
        <p:nvSpPr>
          <p:cNvPr id="36" name="TextBox 35"/>
          <p:cNvSpPr txBox="1"/>
          <p:nvPr/>
        </p:nvSpPr>
        <p:spPr>
          <a:xfrm>
            <a:off x="6858000" y="1529715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6</a:t>
            </a:r>
            <a:endParaRPr lang="en-US" sz="2400" dirty="0"/>
          </a:p>
        </p:txBody>
      </p:sp>
      <p:sp>
        <p:nvSpPr>
          <p:cNvPr id="37" name="TextBox 36"/>
          <p:cNvSpPr txBox="1"/>
          <p:nvPr/>
        </p:nvSpPr>
        <p:spPr>
          <a:xfrm>
            <a:off x="6858000" y="260098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41" name="TextBox 40"/>
          <p:cNvSpPr txBox="1"/>
          <p:nvPr/>
        </p:nvSpPr>
        <p:spPr>
          <a:xfrm>
            <a:off x="5715000" y="457200"/>
            <a:ext cx="144780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(70, 28, 0)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715000" y="1519535"/>
            <a:ext cx="144780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(60, 24, 0)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715000" y="2586335"/>
            <a:ext cx="144780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(10, 4, 0)</a:t>
            </a:r>
            <a:endParaRPr lang="en-US" sz="2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66FF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allAtOnce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2"/>
          <p:cNvSpPr txBox="1">
            <a:spLocks noChangeArrowheads="1"/>
          </p:cNvSpPr>
          <p:nvPr/>
        </p:nvSpPr>
        <p:spPr bwMode="auto">
          <a:xfrm>
            <a:off x="527050" y="1597025"/>
            <a:ext cx="8131175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dirty="0"/>
              <a:t>If items are assigned and prices computed according to the </a:t>
            </a:r>
            <a:r>
              <a:rPr lang="en-US" sz="2800" dirty="0">
                <a:solidFill>
                  <a:schemeClr val="tx2"/>
                </a:solidFill>
              </a:rPr>
              <a:t>VCG</a:t>
            </a:r>
            <a:r>
              <a:rPr lang="en-US" sz="2800" dirty="0"/>
              <a:t> procedure, then </a:t>
            </a:r>
            <a:r>
              <a:rPr lang="en-US" sz="2800" dirty="0">
                <a:solidFill>
                  <a:schemeClr val="tx2"/>
                </a:solidFill>
              </a:rPr>
              <a:t>truthfully announcing valuations is a dominant strategy </a:t>
            </a:r>
            <a:r>
              <a:rPr lang="en-US" sz="2800" dirty="0"/>
              <a:t>for each buyer, and the resulting </a:t>
            </a:r>
            <a:r>
              <a:rPr lang="en-US" sz="2800" dirty="0">
                <a:solidFill>
                  <a:schemeClr val="tx2"/>
                </a:solidFill>
              </a:rPr>
              <a:t>assignment maximizes the total valuation </a:t>
            </a:r>
            <a:r>
              <a:rPr lang="en-US" sz="2800" dirty="0"/>
              <a:t>of any perfect matching of slots and advertisers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304800"/>
            <a:ext cx="8839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The economist as an engineer:</a:t>
            </a:r>
            <a:endParaRPr lang="en-US" sz="4800" dirty="0"/>
          </a:p>
        </p:txBody>
      </p:sp>
      <p:sp>
        <p:nvSpPr>
          <p:cNvPr id="3" name="TextBox 2"/>
          <p:cNvSpPr txBox="1"/>
          <p:nvPr/>
        </p:nvSpPr>
        <p:spPr>
          <a:xfrm>
            <a:off x="609600" y="1600200"/>
            <a:ext cx="777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tx2"/>
                </a:solidFill>
              </a:rPr>
              <a:t>Ad quality</a:t>
            </a:r>
            <a:r>
              <a:rPr lang="en-US" sz="3200" dirty="0" smtClean="0"/>
              <a:t>: ad-dependent click-through rates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0" y="23108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tx2"/>
                </a:solidFill>
              </a:rPr>
              <a:t>Click fraud</a:t>
            </a:r>
            <a:r>
              <a:rPr lang="en-US" sz="3200" dirty="0" smtClean="0"/>
              <a:t>: incentive-based machine learning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9600" y="2996625"/>
            <a:ext cx="7924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tx2"/>
                </a:solidFill>
              </a:rPr>
              <a:t>Bidding language</a:t>
            </a:r>
            <a:r>
              <a:rPr lang="en-US" sz="3200" dirty="0" smtClean="0"/>
              <a:t>: budgets, slot-dependent bids, enhanced targeting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9600" y="4180582"/>
            <a:ext cx="7010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tx2"/>
                </a:solidFill>
              </a:rPr>
              <a:t>Competing platforms</a:t>
            </a:r>
            <a:r>
              <a:rPr lang="en-US" sz="3200" dirty="0" smtClean="0"/>
              <a:t>: prevalence of Google’s “mistake”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4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5.1|4.2|5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2.7|2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2.7|2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"/>
</p:tagLst>
</file>

<file path=ppt/theme/theme1.xml><?xml version="1.0" encoding="utf-8"?>
<a:theme xmlns:a="http://schemas.openxmlformats.org/drawingml/2006/main" name="Standard Slides">
  <a:themeElements>
    <a:clrScheme name="Custom 3">
      <a:dk1>
        <a:srgbClr val="FFFFFF"/>
      </a:dk1>
      <a:lt1>
        <a:srgbClr val="000000"/>
      </a:lt1>
      <a:dk2>
        <a:srgbClr val="00FF00"/>
      </a:dk2>
      <a:lt2>
        <a:srgbClr val="FF0000"/>
      </a:lt2>
      <a:accent1>
        <a:srgbClr val="0C5DFF"/>
      </a:accent1>
      <a:accent2>
        <a:srgbClr val="FFC0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00FF00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Standard Slides</Template>
  <TotalTime>761</TotalTime>
  <Words>1449</Words>
  <Application>Microsoft Office PowerPoint</Application>
  <PresentationFormat>On-screen Show (4:3)</PresentationFormat>
  <Paragraphs>417</Paragraphs>
  <Slides>53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4" baseType="lpstr">
      <vt:lpstr>Standard Slides</vt:lpstr>
      <vt:lpstr>COLOR TEST COLOR TEST COLOR TEST COLOR TEST</vt:lpstr>
      <vt:lpstr>Internet Monetization</vt:lpstr>
      <vt:lpstr>Slide 3</vt:lpstr>
      <vt:lpstr>Advertising</vt:lpstr>
      <vt:lpstr>Posters</vt:lpstr>
      <vt:lpstr>Newspapers</vt:lpstr>
      <vt:lpstr>Magazines</vt:lpstr>
      <vt:lpstr>Billboards</vt:lpstr>
      <vt:lpstr>Television</vt:lpstr>
      <vt:lpstr>Selling Ads</vt:lpstr>
      <vt:lpstr>Pay-Per-Impression</vt:lpstr>
      <vt:lpstr>Slide 12</vt:lpstr>
      <vt:lpstr>Slide 13</vt:lpstr>
      <vt:lpstr>Slide 14</vt:lpstr>
      <vt:lpstr>Banner Ads</vt:lpstr>
      <vt:lpstr>Sponsored Search Ads</vt:lpstr>
      <vt:lpstr>Slide 17</vt:lpstr>
      <vt:lpstr>Online Ads</vt:lpstr>
      <vt:lpstr>Pay-Per-Click*</vt:lpstr>
      <vt:lpstr>Slide 20</vt:lpstr>
      <vt:lpstr>Slide 21</vt:lpstr>
      <vt:lpstr>Matching (per keyword)</vt:lpstr>
      <vt:lpstr>Matching</vt:lpstr>
      <vt:lpstr>Matching</vt:lpstr>
      <vt:lpstr>Matching Market</vt:lpstr>
      <vt:lpstr>Slide 26</vt:lpstr>
      <vt:lpstr>Best Matching</vt:lpstr>
      <vt:lpstr>Best Matching</vt:lpstr>
      <vt:lpstr>Slide 29</vt:lpstr>
      <vt:lpstr>Pricing Ads</vt:lpstr>
      <vt:lpstr>Market-clearing</vt:lpstr>
      <vt:lpstr>Market-clearing prices</vt:lpstr>
      <vt:lpstr>Constructing prices</vt:lpstr>
      <vt:lpstr>Constructing prices</vt:lpstr>
      <vt:lpstr>Constructing prices</vt:lpstr>
      <vt:lpstr>The prices settle</vt:lpstr>
      <vt:lpstr>Producing optimal outcomes</vt:lpstr>
      <vt:lpstr>Market-clearing prices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“Market-clearing equilibrium”</vt:lpstr>
      <vt:lpstr>Slide 47</vt:lpstr>
      <vt:lpstr>Slide 48</vt:lpstr>
      <vt:lpstr>Slide 49</vt:lpstr>
      <vt:lpstr>Slide 50</vt:lpstr>
      <vt:lpstr>Slide 51</vt:lpstr>
      <vt:lpstr>Slide 52</vt:lpstr>
      <vt:lpstr>Slide 53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COLOR TEST COLOR TEST COLOR TEST COLOR TEST</dc:title>
  <dc:creator> </dc:creator>
  <cp:lastModifiedBy> </cp:lastModifiedBy>
  <cp:revision>3</cp:revision>
  <dcterms:created xsi:type="dcterms:W3CDTF">2011-04-26T02:59:25Z</dcterms:created>
  <dcterms:modified xsi:type="dcterms:W3CDTF">2011-04-26T15:40:55Z</dcterms:modified>
</cp:coreProperties>
</file>